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82" r:id="rId2"/>
    <p:sldMasterId id="2147483688" r:id="rId3"/>
    <p:sldMasterId id="2147483702" r:id="rId4"/>
  </p:sldMasterIdLst>
  <p:notesMasterIdLst>
    <p:notesMasterId r:id="rId37"/>
  </p:notesMasterIdLst>
  <p:handoutMasterIdLst>
    <p:handoutMasterId r:id="rId38"/>
  </p:handoutMasterIdLst>
  <p:sldIdLst>
    <p:sldId id="279" r:id="rId5"/>
    <p:sldId id="2098149441" r:id="rId6"/>
    <p:sldId id="280" r:id="rId7"/>
    <p:sldId id="2098149440" r:id="rId8"/>
    <p:sldId id="257" r:id="rId9"/>
    <p:sldId id="2098149442" r:id="rId10"/>
    <p:sldId id="281" r:id="rId11"/>
    <p:sldId id="291" r:id="rId12"/>
    <p:sldId id="2098149449" r:id="rId13"/>
    <p:sldId id="2098149450" r:id="rId14"/>
    <p:sldId id="1012" r:id="rId15"/>
    <p:sldId id="1011" r:id="rId16"/>
    <p:sldId id="1015" r:id="rId17"/>
    <p:sldId id="2098149443" r:id="rId18"/>
    <p:sldId id="1364" r:id="rId19"/>
    <p:sldId id="299" r:id="rId20"/>
    <p:sldId id="2098149446" r:id="rId21"/>
    <p:sldId id="445" r:id="rId22"/>
    <p:sldId id="2098149447" r:id="rId23"/>
    <p:sldId id="2098149448" r:id="rId24"/>
    <p:sldId id="2098149445" r:id="rId25"/>
    <p:sldId id="2098149438" r:id="rId26"/>
    <p:sldId id="8656" r:id="rId27"/>
    <p:sldId id="2098149451" r:id="rId28"/>
    <p:sldId id="2098149454" r:id="rId29"/>
    <p:sldId id="2098149455" r:id="rId30"/>
    <p:sldId id="326" r:id="rId31"/>
    <p:sldId id="289" r:id="rId32"/>
    <p:sldId id="322" r:id="rId33"/>
    <p:sldId id="300" r:id="rId34"/>
    <p:sldId id="301" r:id="rId35"/>
    <p:sldId id="8658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679" userDrawn="1">
          <p15:clr>
            <a:srgbClr val="A4A3A4"/>
          </p15:clr>
        </p15:guide>
        <p15:guide id="5" orient="horz" pos="84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userDrawn="1">
          <p15:clr>
            <a:srgbClr val="A4A3A4"/>
          </p15:clr>
        </p15:guide>
        <p15:guide id="8" pos="73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3F2"/>
    <a:srgbClr val="FDFBFA"/>
    <a:srgbClr val="636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923" autoAdjust="0"/>
  </p:normalViewPr>
  <p:slideViewPr>
    <p:cSldViewPr snapToGrid="0">
      <p:cViewPr varScale="1">
        <p:scale>
          <a:sx n="119" d="100"/>
          <a:sy n="119" d="100"/>
        </p:scale>
        <p:origin x="84" y="84"/>
      </p:cViewPr>
      <p:guideLst>
        <p:guide pos="7679"/>
        <p:guide orient="horz" pos="840"/>
        <p:guide pos="3840"/>
        <p:guide orient="horz"/>
        <p:guide pos="735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579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A8EF4-2E39-F844-BEA3-84E3FB00E284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4A52E-7B91-8847-BE72-A1E215939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68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A77A0-3D0B-8647-BF53-258DB9561D0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FE642-1EF6-494A-86FB-FEA830CD5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53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4A6F4-0475-9F4D-A68C-C638862037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1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4A6F4-0475-9F4D-A68C-C638862037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7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rock did not show up dark at all before the LIBS removed the dust!</a:t>
            </a:r>
          </a:p>
          <a:p>
            <a:r>
              <a:rPr lang="en-US" dirty="0"/>
              <a:t>The image at right was taken after one more LIBS raster, moving more dust out of the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FE642-1EF6-494A-86FB-FEA830CD57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2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15.jpeg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Title Slide (Blac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846468" y="2339070"/>
            <a:ext cx="5900057" cy="869447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&lt;Presentation Title&gt;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039394" y="5240024"/>
            <a:ext cx="5357063" cy="394689"/>
          </a:xfr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&lt;Meeting/Review Title&gt;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846468" y="3744919"/>
            <a:ext cx="5363635" cy="463061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&lt;Your Name&gt;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057323" y="5743435"/>
            <a:ext cx="4266877" cy="35365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&lt;Date&gt;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696815" y="121260"/>
            <a:ext cx="2318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Mars 2020 Project</a:t>
            </a:r>
          </a:p>
          <a:p>
            <a:pPr defTabSz="457200"/>
            <a:r>
              <a:rPr lang="en-US" sz="1200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SUPERCAM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73" y="35733"/>
            <a:ext cx="1758530" cy="879265"/>
          </a:xfrm>
          <a:prstGeom prst="rect">
            <a:avLst/>
          </a:prstGeom>
        </p:spPr>
      </p:pic>
      <p:pic>
        <p:nvPicPr>
          <p:cNvPr id="4" name="Picture 3" descr="image.png">
            <a:extLst>
              <a:ext uri="{FF2B5EF4-FFF2-40B4-BE49-F238E27FC236}">
                <a16:creationId xmlns:a16="http://schemas.microsoft.com/office/drawing/2014/main" id="{933CB1FA-6520-83E6-A1F2-432614563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17665" r="13589" b="4724"/>
          <a:stretch/>
        </p:blipFill>
        <p:spPr>
          <a:xfrm>
            <a:off x="160684" y="1714095"/>
            <a:ext cx="4830598" cy="4708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 close-up of a planet&#10;&#10;Description automatically generated with low confidence">
            <a:extLst>
              <a:ext uri="{FF2B5EF4-FFF2-40B4-BE49-F238E27FC236}">
                <a16:creationId xmlns:a16="http://schemas.microsoft.com/office/drawing/2014/main" id="{AF260F30-49CC-EA41-FFBF-EB545340B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4676" y="4823012"/>
            <a:ext cx="2885487" cy="1999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36F01B-9522-4239-A2F8-3C8B4B35C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54706"/>
            <a:ext cx="2895863" cy="1625970"/>
          </a:xfrm>
          <a:prstGeom prst="rect">
            <a:avLst/>
          </a:prstGeom>
        </p:spPr>
      </p:pic>
      <p:pic>
        <p:nvPicPr>
          <p:cNvPr id="8" name="Picture 7" descr="A close-up of a rock&#10;&#10;Description automatically generated with medium confidence">
            <a:extLst>
              <a:ext uri="{FF2B5EF4-FFF2-40B4-BE49-F238E27FC236}">
                <a16:creationId xmlns:a16="http://schemas.microsoft.com/office/drawing/2014/main" id="{7778EAC2-BFF7-1AA0-D979-D96D237F9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7767" y="1768440"/>
            <a:ext cx="2701448" cy="2188528"/>
          </a:xfrm>
          <a:prstGeom prst="pentagon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F896FFFF-62FE-D071-7A28-AB80952CFC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" t="2209" r="70281" b="77949"/>
          <a:stretch/>
        </p:blipFill>
        <p:spPr>
          <a:xfrm rot="21168022">
            <a:off x="4734385" y="293145"/>
            <a:ext cx="3909829" cy="1913728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 descr="A graph of a thermal quartz crystal&#10;&#10;Description automatically generated with medium confidence">
            <a:extLst>
              <a:ext uri="{FF2B5EF4-FFF2-40B4-BE49-F238E27FC236}">
                <a16:creationId xmlns:a16="http://schemas.microsoft.com/office/drawing/2014/main" id="{8ACDF987-0D63-8CCF-9C65-5D907C25EFC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4" b="8307"/>
          <a:stretch/>
        </p:blipFill>
        <p:spPr>
          <a:xfrm>
            <a:off x="358338" y="1155841"/>
            <a:ext cx="2935674" cy="2097672"/>
          </a:xfrm>
          <a:prstGeom prst="rect">
            <a:avLst/>
          </a:prstGeom>
        </p:spPr>
      </p:pic>
      <p:pic>
        <p:nvPicPr>
          <p:cNvPr id="9" name="Picture 8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46E7A1BB-F445-C8D3-BF7F-4A14119B0C3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35830">
            <a:off x="2062025" y="240085"/>
            <a:ext cx="2895863" cy="1860399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FCF67F-FBB0-460A-76AA-DDF5EDEE1D5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" y="64477"/>
            <a:ext cx="2319696" cy="1526782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9231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Title Slide (Blac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roverblueprint-blac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7853" y="3072227"/>
            <a:ext cx="6954148" cy="3030052"/>
          </a:xfrm>
          <a:prstGeom prst="rect">
            <a:avLst/>
          </a:prstGeom>
        </p:spPr>
      </p:pic>
      <p:pic>
        <p:nvPicPr>
          <p:cNvPr id="7" name="Picture 6" descr="NASA insignia2Color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558" y="114090"/>
            <a:ext cx="1058605" cy="65653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86069" y="1504460"/>
            <a:ext cx="10055471" cy="869447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4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&lt;Presentation Title&gt;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0857" y="2379770"/>
            <a:ext cx="10058400" cy="394689"/>
          </a:xfr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&lt;Meeting/Review Title&gt;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88673" y="3821705"/>
            <a:ext cx="5363635" cy="463061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&lt;Your Name&gt;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83461" y="4296491"/>
            <a:ext cx="5363635" cy="353658"/>
          </a:xfrm>
        </p:spPr>
        <p:txBody>
          <a:bodyPr tIns="0"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&lt;Title, JPL Org&gt;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891276" y="4947113"/>
            <a:ext cx="4266877" cy="35365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&lt;Date&gt;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7702702" y="5881781"/>
            <a:ext cx="2099421" cy="353943"/>
          </a:xfrm>
          <a:prstGeom prst="rect">
            <a:avLst/>
          </a:prstGeom>
          <a:noFill/>
        </p:spPr>
        <p:txBody>
          <a:bodyPr wrap="none" tIns="0" rtlCol="0" anchor="t">
            <a:spAutoFit/>
          </a:bodyPr>
          <a:lstStyle/>
          <a:p>
            <a:pPr defTabSz="457200"/>
            <a:r>
              <a:rPr lang="en-US" sz="2000" b="1" dirty="0">
                <a:solidFill>
                  <a:prstClr val="white">
                    <a:lumMod val="85000"/>
                  </a:prstClr>
                </a:solidFill>
                <a:latin typeface="Calibri"/>
                <a:ea typeface="ＭＳ Ｐゴシック" charset="0"/>
                <a:cs typeface="Calibri"/>
              </a:rPr>
              <a:t>Mars 2020 </a:t>
            </a:r>
            <a:r>
              <a:rPr lang="en-US" sz="2000" dirty="0">
                <a:solidFill>
                  <a:prstClr val="white">
                    <a:lumMod val="85000"/>
                  </a:prstClr>
                </a:solidFill>
                <a:latin typeface="Calibri"/>
                <a:ea typeface="ＭＳ Ｐゴシック" charset="0"/>
                <a:cs typeface="Calibri"/>
              </a:rPr>
              <a:t>Project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730163" y="103108"/>
            <a:ext cx="231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Mars 2020 Project</a:t>
            </a:r>
          </a:p>
          <a:p>
            <a:pPr defTabSz="457200"/>
            <a:r>
              <a:rPr lang="en-US" sz="1200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SUPERCAM</a:t>
            </a:r>
          </a:p>
          <a:p>
            <a:pPr defTabSz="457200"/>
            <a:r>
              <a:rPr lang="en-US" sz="1200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Tag-up meeting</a:t>
            </a:r>
          </a:p>
        </p:txBody>
      </p:sp>
    </p:spTree>
    <p:extLst>
      <p:ext uri="{BB962C8B-B14F-4D97-AF65-F5344CB8AC3E}">
        <p14:creationId xmlns:p14="http://schemas.microsoft.com/office/powerpoint/2010/main" val="2919462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615"/>
            <a:ext cx="11575497" cy="5308515"/>
          </a:xfrm>
        </p:spPr>
        <p:txBody>
          <a:bodyPr/>
          <a:lstStyle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62"/>
          <p:cNvSpPr>
            <a:spLocks noChangeArrowheads="1"/>
          </p:cNvSpPr>
          <p:nvPr userDrawn="1"/>
        </p:nvSpPr>
        <p:spPr bwMode="auto">
          <a:xfrm>
            <a:off x="0" y="0"/>
            <a:ext cx="12192000" cy="850188"/>
          </a:xfrm>
          <a:prstGeom prst="rect">
            <a:avLst/>
          </a:prstGeom>
          <a:solidFill>
            <a:srgbClr val="E6E5EC"/>
          </a:solidFill>
          <a:ln>
            <a:noFill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99590" y="161428"/>
            <a:ext cx="8088924" cy="557076"/>
          </a:xfrm>
          <a:prstGeom prst="rect">
            <a:avLst/>
          </a:prstGeom>
        </p:spPr>
        <p:txBody>
          <a:bodyPr rIns="73152" anchor="ctr"/>
          <a:lstStyle>
            <a:lvl1pPr marL="0" indent="0" algn="l">
              <a:tabLst/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Slide Title</a:t>
            </a:r>
          </a:p>
        </p:txBody>
      </p:sp>
      <p:graphicFrame>
        <p:nvGraphicFramePr>
          <p:cNvPr id="15" name="Group 66"/>
          <p:cNvGraphicFramePr>
            <a:graphicFrameLocks noGrp="1"/>
          </p:cNvGraphicFramePr>
          <p:nvPr userDrawn="1"/>
        </p:nvGraphicFramePr>
        <p:xfrm>
          <a:off x="0" y="841832"/>
          <a:ext cx="12192000" cy="1371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1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Line 65"/>
          <p:cNvSpPr>
            <a:spLocks noChangeShapeType="1"/>
          </p:cNvSpPr>
          <p:nvPr userDrawn="1"/>
        </p:nvSpPr>
        <p:spPr bwMode="auto">
          <a:xfrm flipH="1">
            <a:off x="8576099" y="89602"/>
            <a:ext cx="0" cy="698500"/>
          </a:xfrm>
          <a:prstGeom prst="line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20" name="Picture 19" descr="NASA insignia2Color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558" y="114090"/>
            <a:ext cx="1058605" cy="65653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5053" y="6500680"/>
            <a:ext cx="1960520" cy="294676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SCAM tagup 1/14/2020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9730163" y="103108"/>
            <a:ext cx="2318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Mars 2020 Project</a:t>
            </a:r>
          </a:p>
          <a:p>
            <a:pPr defTabSz="457200"/>
            <a:r>
              <a:rPr lang="en-US" sz="12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SUPERCAM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16761" y="64302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9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3D6D-034B-8B4D-A3C9-1319CCDB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6EAE7-68A8-7B44-B29A-E6DBE91DF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841D4-A414-624F-B81F-627DAD9B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F052-8F5D-5841-8321-23BD840FE7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42C76-5B11-2A41-8B93-6D90B099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57678-A6EB-A54D-9CC1-BF0960D2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1720-F5D5-8B4F-AFA8-1FF1E0CC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2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006C-BA85-0144-950D-1EA08F03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22CC4-41DB-534C-A3FA-CAB9AA62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05D27-16CA-8D48-982D-CDFDDD6A4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4E62E-9FAE-9040-9FC1-76FCB7E6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F052-8F5D-5841-8321-23BD840FE7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78B6E-A554-3342-B23E-06133B4E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BD3DC-8028-9141-BC12-AFAEE861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1720-F5D5-8B4F-AFA8-1FF1E0CC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8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8440-2D8B-0247-BECF-D0E70B74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E2238-B784-7F42-B469-4CBEFB45C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75F94-EFAA-244F-9B1B-BE483D7CB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A48FD-9E28-644E-ABB1-3C2FA0737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8458B-798C-C14D-95A7-6055E824B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50DFE9-3CE4-B648-B093-AC041EB1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F052-8F5D-5841-8321-23BD840FE7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65A67-9E2E-954F-A132-D3E12C44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C8FD19-5363-1042-B077-CC924351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1720-F5D5-8B4F-AFA8-1FF1E0CC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26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0181-3417-B44C-91AB-23A793B8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CDCA5-74F1-F14B-ABB5-523DC6EA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F052-8F5D-5841-8321-23BD840FE7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6E633-BD99-B540-87B8-52CF5D08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A686E-2D54-4849-A744-7792CB87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1720-F5D5-8B4F-AFA8-1FF1E0CC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35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59328-AD58-994D-83A8-016F311B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F052-8F5D-5841-8321-23BD840FE7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48A94-9B64-9244-BF42-5F202E12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3B8E7-4694-E245-8834-F0775BD9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1720-F5D5-8B4F-AFA8-1FF1E0CC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0616-CDBA-0048-B599-B468268F1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66209-7F51-044A-BAC3-C7BCAE789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20599-F35E-844E-8288-CB39CA7ED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BED57-3058-9C48-939D-EFB14B29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F052-8F5D-5841-8321-23BD840FE7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584C7-C9EC-9D4A-B74E-A5CE3AC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AE512-6ADC-2244-9659-862507D0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1720-F5D5-8B4F-AFA8-1FF1E0CC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0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F2DD-4DD1-3244-8B2B-ABE8FF98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B3FD2-D97C-AB43-91EF-53CB63A5F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D391D-AB04-DD4F-A389-6F61F4181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17484-3626-904C-B6CB-4E0FFB1A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F052-8F5D-5841-8321-23BD840FE7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3E0D4-90BD-7A45-B6C5-002155E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966E8-7D65-0E49-B040-896F9777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1720-F5D5-8B4F-AFA8-1FF1E0CC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11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BFDD-4A6B-D24A-AF2D-C41E744F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946C3-BC4C-A847-9B68-75A180C7D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AB131-287A-4A48-8EBD-34BF533E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F052-8F5D-5841-8321-23BD840FE7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AF0C2-C106-0D4F-8FC8-01DA90CF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5508-6CEE-0042-B038-3AED69EE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1720-F5D5-8B4F-AFA8-1FF1E0CC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615"/>
            <a:ext cx="11575497" cy="5308515"/>
          </a:xfrm>
        </p:spPr>
        <p:txBody>
          <a:bodyPr/>
          <a:lstStyle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62"/>
          <p:cNvSpPr>
            <a:spLocks noChangeArrowheads="1"/>
          </p:cNvSpPr>
          <p:nvPr userDrawn="1"/>
        </p:nvSpPr>
        <p:spPr bwMode="auto">
          <a:xfrm>
            <a:off x="0" y="0"/>
            <a:ext cx="12192000" cy="850188"/>
          </a:xfrm>
          <a:prstGeom prst="rect">
            <a:avLst/>
          </a:prstGeom>
          <a:solidFill>
            <a:srgbClr val="E6E5EC"/>
          </a:solidFill>
          <a:ln>
            <a:noFill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15667" y="103108"/>
            <a:ext cx="9404285" cy="557076"/>
          </a:xfrm>
          <a:prstGeom prst="rect">
            <a:avLst/>
          </a:prstGeom>
        </p:spPr>
        <p:txBody>
          <a:bodyPr rIns="73152" anchor="ctr"/>
          <a:lstStyle>
            <a:lvl1pPr marL="0" indent="0" algn="l">
              <a:tabLst/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Slide Title</a:t>
            </a:r>
          </a:p>
        </p:txBody>
      </p:sp>
      <p:graphicFrame>
        <p:nvGraphicFramePr>
          <p:cNvPr id="15" name="Group 6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23420295"/>
              </p:ext>
            </p:extLst>
          </p:nvPr>
        </p:nvGraphicFramePr>
        <p:xfrm>
          <a:off x="0" y="841832"/>
          <a:ext cx="12192000" cy="1371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1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Line 65"/>
          <p:cNvSpPr>
            <a:spLocks noChangeShapeType="1"/>
          </p:cNvSpPr>
          <p:nvPr userDrawn="1"/>
        </p:nvSpPr>
        <p:spPr bwMode="auto">
          <a:xfrm flipH="1">
            <a:off x="9838842" y="103108"/>
            <a:ext cx="0" cy="698500"/>
          </a:xfrm>
          <a:prstGeom prst="line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0775191" y="103108"/>
            <a:ext cx="2318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Mars 2020 Project</a:t>
            </a:r>
          </a:p>
          <a:p>
            <a:pPr defTabSz="457200"/>
            <a:r>
              <a:rPr lang="en-US" sz="12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SUPERCAM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16761" y="64302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53" y="23133"/>
            <a:ext cx="1529938" cy="764969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562" y="5961934"/>
            <a:ext cx="1987156" cy="8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EA724B-0818-DC48-99E1-C595C0E66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FE093-8E31-434A-87D3-DE5FEEF3D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D138F-4324-8747-9A68-40916AA5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F052-8F5D-5841-8321-23BD840FE7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7EA0D-2316-7A42-A238-368DDBEF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CF89B-E78B-F640-AA9F-C0408050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1720-F5D5-8B4F-AFA8-1FF1E0CC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12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5F98-AE26-4302-8863-43B2E03B21C2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06/03/2025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599C-73B0-4298-98EA-06DC6C7EF0E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73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FC71-AF39-4ECF-AA54-9CB25B71BF7B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06/03/2025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6D6F7-E6D5-41CF-8318-41267644B6A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60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417FC-35D7-41DD-A331-F9646E28656B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06/03/2025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073D-137B-4A77-A50E-64A30790F7D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48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D387-B800-412A-9084-A6DD70681667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06/03/2025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D8DB-5E35-4581-8598-1CD79CFA684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98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8914-E355-4ED8-8DC5-9D93F153067C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06/03/2025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AC652-66B1-45E8-8388-8011972657EB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49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7F4E-B758-404B-A25B-B69F0A48FA36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06/03/2025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F388E-634E-4D7D-B741-A81C6F0B939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0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F04A-BF36-4F13-BF89-F384CF358430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06/03/2025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28F10-2837-4BC1-8B86-08CD25CD765B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18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B755-EE83-405B-A108-A7335364FDFE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06/03/2025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BE33-27A8-44D7-9B60-ABF34535992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20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CB20-A935-4422-BBBA-B1AA8937032E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06/03/2025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0ECA-9DB2-44DB-953B-F80D0DB02270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5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4784" y="1148317"/>
            <a:ext cx="11153016" cy="5144535"/>
          </a:xfrm>
          <a:prstGeom prst="rect">
            <a:avLst/>
          </a:prstGeom>
        </p:spPr>
        <p:txBody>
          <a:bodyPr vert="horz"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27971" y="325010"/>
            <a:ext cx="11457615" cy="6271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>
          <a:xfrm>
            <a:off x="11171275" y="6411169"/>
            <a:ext cx="1020725" cy="366183"/>
          </a:xfrm>
        </p:spPr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6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6164-674F-4D96-9F8D-F89D79283A84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06/03/2025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05A3-B999-4889-8FB1-42C5D60C6E7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4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06013-5D9E-43B0-A377-46D8AC28A630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06/03/2025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4F81-632F-44A5-9CF7-18692703E27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41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63198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856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615"/>
            <a:ext cx="11575497" cy="5308515"/>
          </a:xfrm>
        </p:spPr>
        <p:txBody>
          <a:bodyPr/>
          <a:lstStyle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62"/>
          <p:cNvSpPr>
            <a:spLocks noChangeArrowheads="1"/>
          </p:cNvSpPr>
          <p:nvPr userDrawn="1"/>
        </p:nvSpPr>
        <p:spPr bwMode="auto">
          <a:xfrm>
            <a:off x="0" y="0"/>
            <a:ext cx="12192000" cy="850188"/>
          </a:xfrm>
          <a:prstGeom prst="rect">
            <a:avLst/>
          </a:prstGeom>
          <a:solidFill>
            <a:srgbClr val="E6E5EC"/>
          </a:solidFill>
          <a:ln>
            <a:noFill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99590" y="161428"/>
            <a:ext cx="8088924" cy="557076"/>
          </a:xfrm>
          <a:prstGeom prst="rect">
            <a:avLst/>
          </a:prstGeom>
        </p:spPr>
        <p:txBody>
          <a:bodyPr rIns="73152" anchor="ctr"/>
          <a:lstStyle>
            <a:lvl1pPr marL="0" indent="0" algn="l">
              <a:tabLst/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Slide Title</a:t>
            </a:r>
          </a:p>
        </p:txBody>
      </p:sp>
      <p:graphicFrame>
        <p:nvGraphicFramePr>
          <p:cNvPr id="15" name="Group 66"/>
          <p:cNvGraphicFramePr>
            <a:graphicFrameLocks noGrp="1"/>
          </p:cNvGraphicFramePr>
          <p:nvPr userDrawn="1"/>
        </p:nvGraphicFramePr>
        <p:xfrm>
          <a:off x="0" y="841832"/>
          <a:ext cx="12192000" cy="1371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1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Line 65"/>
          <p:cNvSpPr>
            <a:spLocks noChangeShapeType="1"/>
          </p:cNvSpPr>
          <p:nvPr userDrawn="1"/>
        </p:nvSpPr>
        <p:spPr bwMode="auto">
          <a:xfrm flipH="1">
            <a:off x="8576099" y="89602"/>
            <a:ext cx="0" cy="698500"/>
          </a:xfrm>
          <a:prstGeom prst="line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20" name="Picture 19" descr="NASA insignia2Color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558" y="114090"/>
            <a:ext cx="1058605" cy="65653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5053" y="6500680"/>
            <a:ext cx="1960520" cy="294676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SCAM tagup 1/14/2020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9730163" y="103108"/>
            <a:ext cx="2318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Mars 2020 Project</a:t>
            </a:r>
          </a:p>
          <a:p>
            <a:pPr defTabSz="457200"/>
            <a:r>
              <a:rPr lang="en-US" sz="12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SUPERCAM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16761" y="64302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0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Title Slide (Blac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846468" y="2339070"/>
            <a:ext cx="5900057" cy="869447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&lt;Presentation Title&gt;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039394" y="5240024"/>
            <a:ext cx="5357063" cy="394689"/>
          </a:xfr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&lt;Meeting/Review Title&gt;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846468" y="3744919"/>
            <a:ext cx="5363635" cy="463061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&lt;Your Name&gt;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057323" y="5743435"/>
            <a:ext cx="4266877" cy="35365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&lt;Date&gt;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696815" y="121260"/>
            <a:ext cx="2318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Mars 2020 Project</a:t>
            </a:r>
          </a:p>
          <a:p>
            <a:pPr defTabSz="457200"/>
            <a:r>
              <a:rPr lang="en-US" sz="1200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SUPERCAM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73" y="35733"/>
            <a:ext cx="1758530" cy="879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0AD4CC-E782-6796-378F-F34CC3ED59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5380" y="2738942"/>
            <a:ext cx="5229261" cy="3607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 close-up of a planet&#10;&#10;Description automatically generated with low confidence">
            <a:extLst>
              <a:ext uri="{FF2B5EF4-FFF2-40B4-BE49-F238E27FC236}">
                <a16:creationId xmlns:a16="http://schemas.microsoft.com/office/drawing/2014/main" id="{AF260F30-49CC-EA41-FFBF-EB545340B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3" r="-24"/>
          <a:stretch/>
        </p:blipFill>
        <p:spPr>
          <a:xfrm rot="21113535">
            <a:off x="2652709" y="5502880"/>
            <a:ext cx="2494968" cy="1687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36F01B-9522-4239-A2F8-3C8B4B35C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41" y="5435422"/>
            <a:ext cx="2586374" cy="1422578"/>
          </a:xfrm>
          <a:prstGeom prst="rect">
            <a:avLst/>
          </a:prstGeom>
        </p:spPr>
      </p:pic>
      <p:pic>
        <p:nvPicPr>
          <p:cNvPr id="8" name="Picture 7" descr="A close-up of a rock&#10;&#10;Description automatically generated with medium confidence">
            <a:extLst>
              <a:ext uri="{FF2B5EF4-FFF2-40B4-BE49-F238E27FC236}">
                <a16:creationId xmlns:a16="http://schemas.microsoft.com/office/drawing/2014/main" id="{7778EAC2-BFF7-1AA0-D979-D96D237F9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6697" y="1956106"/>
            <a:ext cx="2231476" cy="1807789"/>
          </a:xfrm>
          <a:prstGeom prst="pentagon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F896FFFF-62FE-D071-7A28-AB80952CFC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" t="2209" r="70281" b="77949"/>
          <a:stretch/>
        </p:blipFill>
        <p:spPr>
          <a:xfrm rot="21168022">
            <a:off x="4734385" y="293145"/>
            <a:ext cx="3909829" cy="1913728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 descr="A graph of a thermal quartz crystal&#10;&#10;Description automatically generated with medium confidence">
            <a:extLst>
              <a:ext uri="{FF2B5EF4-FFF2-40B4-BE49-F238E27FC236}">
                <a16:creationId xmlns:a16="http://schemas.microsoft.com/office/drawing/2014/main" id="{8ACDF987-0D63-8CCF-9C65-5D907C25EFC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4" b="8307"/>
          <a:stretch/>
        </p:blipFill>
        <p:spPr>
          <a:xfrm>
            <a:off x="358338" y="1155841"/>
            <a:ext cx="2935674" cy="2097672"/>
          </a:xfrm>
          <a:prstGeom prst="rect">
            <a:avLst/>
          </a:prstGeom>
        </p:spPr>
      </p:pic>
      <p:pic>
        <p:nvPicPr>
          <p:cNvPr id="9" name="Picture 8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46E7A1BB-F445-C8D3-BF7F-4A14119B0C3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35830">
            <a:off x="2062025" y="240085"/>
            <a:ext cx="2895863" cy="1860399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FCF67F-FBB0-460A-76AA-DDF5EDEE1D5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" y="64477"/>
            <a:ext cx="2319696" cy="1526782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3096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615"/>
            <a:ext cx="11575497" cy="5308515"/>
          </a:xfrm>
        </p:spPr>
        <p:txBody>
          <a:bodyPr/>
          <a:lstStyle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62"/>
          <p:cNvSpPr>
            <a:spLocks noChangeArrowheads="1"/>
          </p:cNvSpPr>
          <p:nvPr userDrawn="1"/>
        </p:nvSpPr>
        <p:spPr bwMode="auto">
          <a:xfrm>
            <a:off x="0" y="0"/>
            <a:ext cx="12192000" cy="850188"/>
          </a:xfrm>
          <a:prstGeom prst="rect">
            <a:avLst/>
          </a:prstGeom>
          <a:solidFill>
            <a:srgbClr val="E6E5EC"/>
          </a:solidFill>
          <a:ln>
            <a:noFill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15667" y="103108"/>
            <a:ext cx="9404285" cy="557076"/>
          </a:xfrm>
          <a:prstGeom prst="rect">
            <a:avLst/>
          </a:prstGeom>
        </p:spPr>
        <p:txBody>
          <a:bodyPr rIns="73152" anchor="ctr"/>
          <a:lstStyle>
            <a:lvl1pPr marL="0" indent="0" algn="l">
              <a:tabLst/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Slide Title</a:t>
            </a:r>
          </a:p>
        </p:txBody>
      </p:sp>
      <p:graphicFrame>
        <p:nvGraphicFramePr>
          <p:cNvPr id="15" name="Group 6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23420295"/>
              </p:ext>
            </p:extLst>
          </p:nvPr>
        </p:nvGraphicFramePr>
        <p:xfrm>
          <a:off x="0" y="841832"/>
          <a:ext cx="12192000" cy="1371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1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Line 65"/>
          <p:cNvSpPr>
            <a:spLocks noChangeShapeType="1"/>
          </p:cNvSpPr>
          <p:nvPr userDrawn="1"/>
        </p:nvSpPr>
        <p:spPr bwMode="auto">
          <a:xfrm flipH="1">
            <a:off x="9838842" y="103108"/>
            <a:ext cx="0" cy="698500"/>
          </a:xfrm>
          <a:prstGeom prst="line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0775191" y="103108"/>
            <a:ext cx="2318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Mars 2020 Project</a:t>
            </a:r>
          </a:p>
          <a:p>
            <a:pPr defTabSz="457200"/>
            <a:r>
              <a:rPr lang="en-US" sz="12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SUPERCAM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16761" y="64302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53" y="23133"/>
            <a:ext cx="1529938" cy="764969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562" y="5961934"/>
            <a:ext cx="1987156" cy="8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5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4784" y="1148317"/>
            <a:ext cx="11153016" cy="5144535"/>
          </a:xfrm>
          <a:prstGeom prst="rect">
            <a:avLst/>
          </a:prstGeom>
        </p:spPr>
        <p:txBody>
          <a:bodyPr vert="horz"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27971" y="325010"/>
            <a:ext cx="11457615" cy="6271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>
          <a:xfrm>
            <a:off x="11171275" y="6411169"/>
            <a:ext cx="1020725" cy="366183"/>
          </a:xfrm>
        </p:spPr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3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D960-1E32-394E-A30E-63302F74B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DBE94-5A56-0545-97E0-6A39A2FC3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F988D-7CD1-8041-9021-5ABF554F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F052-8F5D-5841-8321-23BD840FE7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36AAE-22C3-534A-8DB1-84EEFEDB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26B6F-555E-BA45-B970-F1CA11F3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1720-F5D5-8B4F-AFA8-1FF1E0CC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4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46BF-49FB-5E48-A1F5-D9771FAF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DD71-2C10-9547-839E-878C65CA2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CFACC-684A-C740-B368-9DFA5746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F052-8F5D-5841-8321-23BD840FE7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98407-5A43-A845-A713-7234068F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229A-7A99-0645-B694-0BF370AC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1720-F5D5-8B4F-AFA8-1FF1E0CC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4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82870"/>
            <a:ext cx="11575497" cy="5400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053" y="6500680"/>
            <a:ext cx="3413760" cy="173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pPr defTabSz="457200"/>
            <a:r>
              <a:rPr lang="en-US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SCAM tagup 7/30/2019</a:t>
            </a: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54800" y="63831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7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7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2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2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2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82870"/>
            <a:ext cx="11575497" cy="5400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053" y="6500680"/>
            <a:ext cx="3413760" cy="173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pPr defTabSz="457200"/>
            <a:r>
              <a:rPr lang="en-US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SCAM tagup 7/30/2019</a:t>
            </a: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54800" y="63831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6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2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2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2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98C5A7-0722-FA44-B0D8-713D9AEC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C82A0-5FCF-1243-89A8-885D344CC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285AE-D67D-BC4C-9DEE-88B8650BD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F052-8F5D-5841-8321-23BD840FE7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3309-0B7C-3F43-AF94-56459BC8A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9DB00-F892-2B4E-ABCF-A7303DF1C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1720-F5D5-8B4F-AFA8-1FF1E0CC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3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2A5AA4-1D5B-4AF8-ADC6-C0FDA1963ED7}" type="datetimeFigureOut">
              <a:rPr lang="fr-F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06/03/2025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CBFE95-1518-40AE-A136-947388E6D9A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9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amo@lanl.gov" TargetMode="External"/><Relationship Id="rId13" Type="http://schemas.openxmlformats.org/officeDocument/2006/relationships/hyperlink" Target="mailto:tmcconnochie@spacescience.org" TargetMode="External"/><Relationship Id="rId3" Type="http://schemas.openxmlformats.org/officeDocument/2006/relationships/hyperlink" Target="mailto:agnes.cousin@irap.omp.eu" TargetMode="External"/><Relationship Id="rId7" Type="http://schemas.openxmlformats.org/officeDocument/2006/relationships/hyperlink" Target="mailto:pierre.beck@univ-grenoble-alpes.fr" TargetMode="External"/><Relationship Id="rId12" Type="http://schemas.openxmlformats.org/officeDocument/2006/relationships/hyperlink" Target="mailto:baptiste.chide@irap.omp.eu" TargetMode="External"/><Relationship Id="rId2" Type="http://schemas.openxmlformats.org/officeDocument/2006/relationships/hyperlink" Target="mailto:rwiens@purdu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.m.zastrow@lanl.gov" TargetMode="External"/><Relationship Id="rId11" Type="http://schemas.openxmlformats.org/officeDocument/2006/relationships/hyperlink" Target="mailto:elise.clave@dlr.de" TargetMode="External"/><Relationship Id="rId5" Type="http://schemas.openxmlformats.org/officeDocument/2006/relationships/hyperlink" Target="mailto:olivier.gasnault@irap.omp.eu" TargetMode="External"/><Relationship Id="rId15" Type="http://schemas.openxmlformats.org/officeDocument/2006/relationships/hyperlink" Target="mailto:stephane.lemouelic@univ-nantes.fr" TargetMode="External"/><Relationship Id="rId10" Type="http://schemas.openxmlformats.org/officeDocument/2006/relationships/hyperlink" Target="mailto:joseantonio.manrique@uva.es" TargetMode="External"/><Relationship Id="rId4" Type="http://schemas.openxmlformats.org/officeDocument/2006/relationships/hyperlink" Target="mailto:sclegg@lanl.gov" TargetMode="External"/><Relationship Id="rId9" Type="http://schemas.openxmlformats.org/officeDocument/2006/relationships/hyperlink" Target="mailto:rwiens@pudue.edu" TargetMode="External"/><Relationship Id="rId14" Type="http://schemas.openxmlformats.org/officeDocument/2006/relationships/hyperlink" Target="mailto:franck.montmessin@latmos.ipsl.f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astropy.io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astropy.io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astropy.io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5935248" y="2194441"/>
            <a:ext cx="6035023" cy="1303707"/>
          </a:xfrm>
        </p:spPr>
        <p:txBody>
          <a:bodyPr anchor="ctr"/>
          <a:lstStyle/>
          <a:p>
            <a:r>
              <a:rPr lang="fr-FR" sz="4800" dirty="0"/>
              <a:t>INTRODUCTION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5975772" y="4591189"/>
            <a:ext cx="5511936" cy="820968"/>
          </a:xfrm>
        </p:spPr>
        <p:txBody>
          <a:bodyPr/>
          <a:lstStyle/>
          <a:p>
            <a:r>
              <a:rPr lang="fr-FR" sz="2800" dirty="0"/>
              <a:t>SuperCam Data Workshop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5935248" y="3741678"/>
            <a:ext cx="5363635" cy="463061"/>
          </a:xfrm>
        </p:spPr>
        <p:txBody>
          <a:bodyPr/>
          <a:lstStyle/>
          <a:p>
            <a:r>
              <a:rPr lang="fr-FR" sz="3600" dirty="0"/>
              <a:t>Roger C. Wiens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/>
          </p:nvPr>
        </p:nvSpPr>
        <p:spPr>
          <a:xfrm>
            <a:off x="5975772" y="5166823"/>
            <a:ext cx="4266877" cy="353658"/>
          </a:xfrm>
        </p:spPr>
        <p:txBody>
          <a:bodyPr/>
          <a:lstStyle/>
          <a:p>
            <a:r>
              <a:rPr lang="fr-FR" dirty="0"/>
              <a:t>LPSC, The </a:t>
            </a:r>
            <a:r>
              <a:rPr lang="fr-FR" dirty="0" err="1"/>
              <a:t>Woodlands</a:t>
            </a:r>
            <a:r>
              <a:rPr lang="fr-FR" dirty="0"/>
              <a:t>, Texas, USA</a:t>
            </a:r>
          </a:p>
          <a:p>
            <a:r>
              <a:rPr lang="fr-FR" dirty="0"/>
              <a:t>Tuesday, March 11, 2025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165" y="5410353"/>
            <a:ext cx="2856287" cy="12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1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DF345-CDD2-ECB4-F992-CF509D56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Code for extracting the </a:t>
            </a:r>
            <a:r>
              <a:rPr lang="en-US" sz="6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data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are in the backup slides</a:t>
            </a:r>
          </a:p>
        </p:txBody>
      </p:sp>
    </p:spTree>
    <p:extLst>
      <p:ext uri="{BB962C8B-B14F-4D97-AF65-F5344CB8AC3E}">
        <p14:creationId xmlns:p14="http://schemas.microsoft.com/office/powerpoint/2010/main" val="686095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D341CC-511C-A34C-BF13-855B4A9A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53" y="161428"/>
            <a:ext cx="1777404" cy="557076"/>
          </a:xfrm>
        </p:spPr>
        <p:txBody>
          <a:bodyPr>
            <a:normAutofit fontScale="90000"/>
          </a:bodyPr>
          <a:lstStyle/>
          <a:p>
            <a:r>
              <a:rPr lang="en-US" dirty="0"/>
              <a:t>EDR files </a:t>
            </a:r>
            <a:br>
              <a:rPr lang="en-US" dirty="0"/>
            </a:br>
            <a:r>
              <a:rPr lang="en-US" dirty="0"/>
              <a:t>structure </a:t>
            </a:r>
          </a:p>
        </p:txBody>
      </p:sp>
      <p:graphicFrame>
        <p:nvGraphicFramePr>
          <p:cNvPr id="10" name="Table">
            <a:extLst>
              <a:ext uri="{FF2B5EF4-FFF2-40B4-BE49-F238E27FC236}">
                <a16:creationId xmlns:a16="http://schemas.microsoft.com/office/drawing/2014/main" id="{78E0E0BA-4ADC-4C43-AB96-6B41B94B6E28}"/>
              </a:ext>
            </a:extLst>
          </p:cNvPr>
          <p:cNvGraphicFramePr/>
          <p:nvPr/>
        </p:nvGraphicFramePr>
        <p:xfrm>
          <a:off x="149290" y="1004382"/>
          <a:ext cx="10390372" cy="5822962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53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04">
                  <a:extLst>
                    <a:ext uri="{9D8B030D-6E8A-4147-A177-3AD203B41FA5}">
                      <a16:colId xmlns:a16="http://schemas.microsoft.com/office/drawing/2014/main" val="3668401704"/>
                    </a:ext>
                  </a:extLst>
                </a:gridCol>
                <a:gridCol w="822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4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4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7124">
                  <a:extLst>
                    <a:ext uri="{9D8B030D-6E8A-4147-A177-3AD203B41FA5}">
                      <a16:colId xmlns:a16="http://schemas.microsoft.com/office/drawing/2014/main" val="2056950067"/>
                    </a:ext>
                  </a:extLst>
                </a:gridCol>
                <a:gridCol w="661803">
                  <a:extLst>
                    <a:ext uri="{9D8B030D-6E8A-4147-A177-3AD203B41FA5}">
                      <a16:colId xmlns:a16="http://schemas.microsoft.com/office/drawing/2014/main" val="3574277321"/>
                    </a:ext>
                  </a:extLst>
                </a:gridCol>
                <a:gridCol w="7944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4460">
                  <a:extLst>
                    <a:ext uri="{9D8B030D-6E8A-4147-A177-3AD203B41FA5}">
                      <a16:colId xmlns:a16="http://schemas.microsoft.com/office/drawing/2014/main" val="4061882561"/>
                    </a:ext>
                  </a:extLst>
                </a:gridCol>
                <a:gridCol w="794460">
                  <a:extLst>
                    <a:ext uri="{9D8B030D-6E8A-4147-A177-3AD203B41FA5}">
                      <a16:colId xmlns:a16="http://schemas.microsoft.com/office/drawing/2014/main" val="3283705746"/>
                    </a:ext>
                  </a:extLst>
                </a:gridCol>
                <a:gridCol w="885612">
                  <a:extLst>
                    <a:ext uri="{9D8B030D-6E8A-4147-A177-3AD203B41FA5}">
                      <a16:colId xmlns:a16="http://schemas.microsoft.com/office/drawing/2014/main" val="74410726"/>
                    </a:ext>
                  </a:extLst>
                </a:gridCol>
              </a:tblGrid>
              <a:tr h="39928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500">
                          <a:sym typeface="Helvetica Neue Medium"/>
                        </a:defRPr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Helvetica" pitchFamily="2" charset="0"/>
                          <a:sym typeface="Helvetica Neue Medium"/>
                        </a:rPr>
                        <a:t>Experiment Data Record – EDR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7236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500">
                          <a:sym typeface="Helvetica Neue Medium"/>
                        </a:defRPr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Activity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latin typeface="Helvetica" pitchFamily="2" charset="0"/>
                          <a:sym typeface="Helvetica Neue Medium"/>
                        </a:rPr>
                        <a:t>LIBS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latin typeface="Helvetica" pitchFamily="2" charset="0"/>
                          <a:sym typeface="Helvetica Neue Medium"/>
                        </a:rPr>
                        <a:t>RAMAN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latin typeface="Helvetica" pitchFamily="2" charset="0"/>
                          <a:sym typeface="Helvetica Neue Medium"/>
                        </a:rPr>
                        <a:t>TRLS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VIS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latin typeface="Helvetica" pitchFamily="2" charset="0"/>
                          <a:sym typeface="Helvetica Neue Medium"/>
                        </a:rPr>
                        <a:t>IRS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>
                          <a:latin typeface="Helvetica" pitchFamily="2" charset="0"/>
                          <a:sym typeface="Helvetica Neue Medium"/>
                        </a:rPr>
                        <a:t>Micro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>
                          <a:latin typeface="Helvetica" pitchFamily="2" charset="0"/>
                          <a:sym typeface="Helvetica Neue Medium"/>
                        </a:rPr>
                        <a:t>RMI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Helvetica" pitchFamily="2" charset="0"/>
                          <a:sym typeface="Helvetica Neue Medium"/>
                        </a:rPr>
                        <a:t>RMI </a:t>
                      </a:r>
                      <a:r>
                        <a:rPr lang="en-US" sz="1000" dirty="0">
                          <a:latin typeface="Helvetica" pitchFamily="2" charset="0"/>
                        </a:rPr>
                        <a:t>JPG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latin typeface="Helvetica" pitchFamily="2" charset="0"/>
                          <a:sym typeface="Helvetica Neue Medium"/>
                        </a:rPr>
                        <a:t>Autofocus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SOH*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2D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94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500">
                          <a:sym typeface="Helvetica Neue Medium"/>
                        </a:defRPr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Activity tag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EL[0-6]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ER[0-6]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ET[0-6]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EP[0,1,3]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EP2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EA[0-2]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LRE*EC*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LRF*EJP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EA[0-2]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Various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E[L,R,T,P]S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141076"/>
                  </a:ext>
                </a:extLst>
              </a:tr>
              <a:tr h="28856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  <a:sym typeface="Helvetica Neue Medium"/>
                        </a:rPr>
                        <a:t>HDU #</a:t>
                      </a: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Relevant HDU section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Content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963790"/>
                  </a:ext>
                </a:extLst>
              </a:tr>
              <a:tr h="28856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Header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Generic Header, Activity keywords (including basic temperature, focus position, ...) 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6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ODL Label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6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Timeline (I-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cmds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and their arguments)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56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MU SOH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56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BU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SOH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15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>
                          <a:latin typeface="Helvetica" pitchFamily="2" charset="0"/>
                        </a:rPr>
                        <a:t>Laser Data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>
                          <a:latin typeface="Helvetica" pitchFamily="2" charset="0"/>
                        </a:rPr>
                        <a:t>Laser Data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>
                          <a:latin typeface="Helvetica" pitchFamily="2" charset="0"/>
                        </a:rPr>
                        <a:t>Laser 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>
                          <a:latin typeface="Helvetica" pitchFamily="2" charset="0"/>
                        </a:rPr>
                        <a:t>Spectel SOH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r>
                        <a:rPr lang="en-US" sz="1000" dirty="0">
                          <a:latin typeface="Helvetica" pitchFamily="2" charset="0"/>
                        </a:rPr>
                        <a:t>Laser 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Red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>
                          <a:latin typeface="Helvetica" pitchFamily="2" charset="0"/>
                        </a:rPr>
                        <a:t>Red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AF results parameters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Laser Data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43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Darks Before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Darks Before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>
                          <a:latin typeface="Helvetica" pitchFamily="2" charset="0"/>
                        </a:rPr>
                        <a:t>Darks Before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VIS spectra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Darks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Time series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>
                          <a:latin typeface="Helvetica" pitchFamily="2" charset="0"/>
                        </a:rPr>
                        <a:t>Green 1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>
                          <a:latin typeface="Helvetica" pitchFamily="2" charset="0"/>
                        </a:rPr>
                        <a:t>Gree</a:t>
                      </a:r>
                      <a:r>
                        <a:rPr lang="en-US" sz="1000" dirty="0">
                          <a:latin typeface="Helvetica" pitchFamily="2" charset="0"/>
                        </a:rPr>
                        <a:t>n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AF Curve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UV Dark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019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Actives 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Actives 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>
                          <a:latin typeface="Helvetica" pitchFamily="2" charset="0"/>
                        </a:rPr>
                        <a:t>Actives 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VIS darks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Spectra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>
                          <a:latin typeface="Helvetica" pitchFamily="2" charset="0"/>
                        </a:rPr>
                        <a:t>Green 2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Blue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VIO Dark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815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Darks After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Darks After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>
                          <a:latin typeface="Helvetica" pitchFamily="2" charset="0"/>
                        </a:rPr>
                        <a:t>Darks After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Spectra SOH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US" sz="1000" dirty="0">
                        <a:latin typeface="Helvetica" pitchFamily="2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Blue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G/O/R Dark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32832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200"/>
                      </a:pPr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UV Actives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351992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10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200"/>
                      </a:pPr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VIO Actives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451337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11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200"/>
                      </a:pPr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G/O/R Actives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674671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A21D338-E672-714A-8AC7-6B795BF162C4}"/>
              </a:ext>
            </a:extLst>
          </p:cNvPr>
          <p:cNvSpPr/>
          <p:nvPr/>
        </p:nvSpPr>
        <p:spPr>
          <a:xfrm>
            <a:off x="3457614" y="404218"/>
            <a:ext cx="82072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ndale Mono" panose="020B0509000000000004" pitchFamily="49" charset="0"/>
              </a:rPr>
              <a:t>LS__SOLN_0123456789_012</a:t>
            </a:r>
            <a:r>
              <a:rPr lang="en-US" sz="1100" b="1" dirty="0">
                <a:latin typeface="Andale Mono" panose="020B0509000000000004" pitchFamily="49" charset="0"/>
              </a:rPr>
              <a:t>EF0_</a:t>
            </a:r>
            <a:r>
              <a:rPr lang="en-US" sz="1100" dirty="0">
                <a:latin typeface="Andale Mono" panose="020B0509000000000004" pitchFamily="49" charset="0"/>
              </a:rPr>
              <a:t>_0010000scam12345_____01J00.fits</a:t>
            </a:r>
          </a:p>
          <a:p>
            <a:r>
              <a:rPr lang="en-US" sz="1100" dirty="0">
                <a:latin typeface="Andale Mono" panose="020B0509000000000004" pitchFamily="49" charset="0"/>
              </a:rPr>
              <a:t>LRE_SOLN_0123456789_012</a:t>
            </a:r>
            <a:r>
              <a:rPr lang="en-US" sz="1100" b="1" dirty="0">
                <a:latin typeface="Andale Mono" panose="020B0509000000000004" pitchFamily="49" charset="0"/>
              </a:rPr>
              <a:t>ECM</a:t>
            </a:r>
            <a:r>
              <a:rPr lang="en-US" sz="1100" dirty="0">
                <a:latin typeface="Andale Mono" panose="020B0509000000000004" pitchFamily="49" charset="0"/>
              </a:rPr>
              <a:t>_N0010000scam12345_S001LUJ00.fits</a:t>
            </a:r>
          </a:p>
          <a:p>
            <a:endParaRPr lang="en-US" sz="1100" dirty="0">
              <a:latin typeface="Andale Mono" panose="020B05090000000000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595E1-5852-2E4B-870C-3498584FD335}"/>
              </a:ext>
            </a:extLst>
          </p:cNvPr>
          <p:cNvSpPr/>
          <p:nvPr/>
        </p:nvSpPr>
        <p:spPr>
          <a:xfrm>
            <a:off x="4956100" y="34886"/>
            <a:ext cx="197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Filename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BBB3D-7636-8CEB-22E8-56DDC9F7F430}"/>
              </a:ext>
            </a:extLst>
          </p:cNvPr>
          <p:cNvSpPr txBox="1"/>
          <p:nvPr/>
        </p:nvSpPr>
        <p:spPr>
          <a:xfrm>
            <a:off x="11464493" y="6550345"/>
            <a:ext cx="727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P. Pilleri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5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D341CC-511C-A34C-BF13-855B4A9A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90" y="161428"/>
            <a:ext cx="1672901" cy="557076"/>
          </a:xfrm>
        </p:spPr>
        <p:txBody>
          <a:bodyPr>
            <a:normAutofit fontScale="90000"/>
          </a:bodyPr>
          <a:lstStyle/>
          <a:p>
            <a:r>
              <a:rPr lang="en-US" dirty="0"/>
              <a:t>CDR files </a:t>
            </a:r>
            <a:br>
              <a:rPr lang="en-US" dirty="0"/>
            </a:br>
            <a:r>
              <a:rPr lang="en-US" dirty="0"/>
              <a:t>structure </a:t>
            </a:r>
          </a:p>
        </p:txBody>
      </p:sp>
      <p:graphicFrame>
        <p:nvGraphicFramePr>
          <p:cNvPr id="10" name="Table">
            <a:extLst>
              <a:ext uri="{FF2B5EF4-FFF2-40B4-BE49-F238E27FC236}">
                <a16:creationId xmlns:a16="http://schemas.microsoft.com/office/drawing/2014/main" id="{78E0E0BA-4ADC-4C43-AB96-6B41B94B6E28}"/>
              </a:ext>
            </a:extLst>
          </p:cNvPr>
          <p:cNvGraphicFramePr/>
          <p:nvPr/>
        </p:nvGraphicFramePr>
        <p:xfrm>
          <a:off x="178292" y="1013640"/>
          <a:ext cx="8477618" cy="5589648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58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012">
                  <a:extLst>
                    <a:ext uri="{9D8B030D-6E8A-4147-A177-3AD203B41FA5}">
                      <a16:colId xmlns:a16="http://schemas.microsoft.com/office/drawing/2014/main" val="3668401704"/>
                    </a:ext>
                  </a:extLst>
                </a:gridCol>
                <a:gridCol w="85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0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06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06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500">
                          <a:sym typeface="Helvetica Neue Medium"/>
                        </a:defRPr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Helvetica" pitchFamily="2" charset="0"/>
                          <a:sym typeface="Helvetica Neue Medium"/>
                        </a:rPr>
                        <a:t>Science product (Clean Data Record – CDR)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7236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500">
                          <a:sym typeface="Helvetica Neue Medium"/>
                        </a:defRPr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Activity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latin typeface="Helvetica" pitchFamily="2" charset="0"/>
                          <a:sym typeface="Helvetica Neue Medium"/>
                        </a:rPr>
                        <a:t>LIBS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latin typeface="Helvetica" pitchFamily="2" charset="0"/>
                          <a:sym typeface="Helvetica Neue Medium"/>
                        </a:rPr>
                        <a:t>RAMAN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latin typeface="Helvetica" pitchFamily="2" charset="0"/>
                          <a:sym typeface="Helvetica Neue Medium"/>
                        </a:rPr>
                        <a:t>TRLS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VIS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 err="1">
                          <a:latin typeface="Helvetica" pitchFamily="2" charset="0"/>
                          <a:sym typeface="Helvetica Neue Medium"/>
                        </a:rPr>
                        <a:t>IRSpec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latin typeface="Helvetica" pitchFamily="2" charset="0"/>
                          <a:sym typeface="Helvetica Neue Medium"/>
                        </a:rPr>
                        <a:t>Micro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latin typeface="Helvetica" pitchFamily="2" charset="0"/>
                          <a:sym typeface="Helvetica Neue Medium"/>
                        </a:rPr>
                        <a:t>RMI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latin typeface="Helvetica" pitchFamily="2" charset="0"/>
                          <a:sym typeface="Helvetica Neue Medium"/>
                        </a:rPr>
                        <a:t>AF</a:t>
                      </a:r>
                      <a:endParaRPr sz="1000" dirty="0">
                        <a:solidFill>
                          <a:srgbClr val="FFFFFF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  <a:sym typeface="Helvetica Neue Medium"/>
                        </a:rPr>
                        <a:t>Activity tag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CL[0-3]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CR[0-3]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CT[0-6]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CP3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CP2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CA[0-2]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CI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itchFamily="2" charset="0"/>
                          <a:sym typeface="Helvetica Neue Medium"/>
                        </a:rPr>
                        <a:t>CA[0-1]</a:t>
                      </a:r>
                      <a:endParaRPr sz="1000" dirty="0">
                        <a:solidFill>
                          <a:schemeClr val="tx1"/>
                        </a:solidFill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286344"/>
                  </a:ext>
                </a:extLst>
              </a:tr>
              <a:tr h="34264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  <a:sym typeface="Helvetica Neue Medium"/>
                        </a:rPr>
                        <a:t>HDU #</a:t>
                      </a: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HDU section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Content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55107"/>
                  </a:ext>
                </a:extLst>
              </a:tr>
              <a:tr h="34264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000" dirty="0">
                          <a:latin typeface="Helvetica" pitchFamily="2" charset="0"/>
                          <a:sym typeface="Helvetica Neue Medium"/>
                        </a:rPr>
                        <a:t>Primary</a:t>
                      </a:r>
                      <a:endParaRPr lang="en-US" sz="1000" dirty="0">
                        <a:latin typeface="Helvetica" pitchFamily="2" charset="0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Header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Generic Header, Status Flags, Activity keywords, Data Processing Keywords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6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ODL Label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6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Timeline (I-</a:t>
                      </a:r>
                      <a:r>
                        <a:rPr lang="en-US" sz="1000" dirty="0" err="1">
                          <a:latin typeface="Helvetica" pitchFamily="2" charset="0"/>
                        </a:rPr>
                        <a:t>cmds</a:t>
                      </a:r>
                      <a:r>
                        <a:rPr lang="en-US" sz="1000" dirty="0">
                          <a:latin typeface="Helvetica" pitchFamily="2" charset="0"/>
                        </a:rPr>
                        <a:t> and arguments)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6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>
                          <a:latin typeface="Helvetica" pitchFamily="2" charset="0"/>
                        </a:rPr>
                        <a:t>MU SOH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6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>
                          <a:latin typeface="Helvetica" pitchFamily="2" charset="0"/>
                        </a:rPr>
                        <a:t>BU </a:t>
                      </a:r>
                      <a:r>
                        <a:rPr lang="en-US" sz="1000" dirty="0">
                          <a:latin typeface="Helvetica" pitchFamily="2" charset="0"/>
                        </a:rPr>
                        <a:t>SOH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94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>
                          <a:latin typeface="Helvetica" pitchFamily="2" charset="0"/>
                        </a:rPr>
                        <a:t>Laser Data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>
                          <a:latin typeface="Helvetica" pitchFamily="2" charset="0"/>
                        </a:rPr>
                        <a:t>Laser Data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>
                          <a:latin typeface="Helvetica" pitchFamily="2" charset="0"/>
                        </a:rPr>
                        <a:t>Laser Data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IRS </a:t>
                      </a:r>
                      <a:r>
                        <a:rPr lang="en-US" sz="1000" dirty="0" err="1">
                          <a:latin typeface="Helvetica" pitchFamily="2" charset="0"/>
                        </a:rPr>
                        <a:t>Spectel</a:t>
                      </a:r>
                      <a:r>
                        <a:rPr lang="en-US" sz="1000" dirty="0">
                          <a:latin typeface="Helvetica" pitchFamily="2" charset="0"/>
                        </a:rPr>
                        <a:t> SOH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r>
                        <a:rPr lang="en-US" sz="1000" dirty="0">
                          <a:latin typeface="Helvetica" pitchFamily="2" charset="0"/>
                        </a:rPr>
                        <a:t>Laser 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>
                          <a:latin typeface="Helvetica" pitchFamily="2" charset="0"/>
                        </a:rPr>
                        <a:t>Red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AF result table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94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Shot-to-shot spectra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Shot-to-shot spectra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Delay Spectra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Shot-to-shot spectra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Spectra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Time series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>
                          <a:latin typeface="Helvetica" pitchFamily="2" charset="0"/>
                        </a:rPr>
                        <a:t>Gree</a:t>
                      </a:r>
                      <a:r>
                        <a:rPr lang="en-US" sz="1000" dirty="0">
                          <a:latin typeface="Helvetica" pitchFamily="2" charset="0"/>
                        </a:rPr>
                        <a:t>n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Autofocus Curve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235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Statistics spectra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Statistics spectra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Statistics spectra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Statistics spectra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Wavelength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r>
                        <a:rPr lang="en-US" sz="1000" dirty="0">
                          <a:latin typeface="Helvetica" pitchFamily="2" charset="0"/>
                        </a:rPr>
                        <a:t>Saturation Mask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000" dirty="0">
                          <a:latin typeface="Helvetica" pitchFamily="2" charset="0"/>
                        </a:rPr>
                        <a:t>Blue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r>
                        <a:rPr lang="en-US" sz="1000" dirty="0">
                          <a:latin typeface="Helvetica" pitchFamily="2" charset="0"/>
                        </a:rPr>
                        <a:t>Motor position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394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Wavelength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Wavelength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Wavelength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Wavelength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IRS Acquisition SOH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32832"/>
                  </a:ext>
                </a:extLst>
              </a:tr>
              <a:tr h="39235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Helvetica" pitchFamily="2" charset="0"/>
                        </a:rPr>
                        <a:t>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Data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Saturation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Saturation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Saturation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Saturation</a:t>
                      </a: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200"/>
                      </a:pPr>
                      <a:r>
                        <a:rPr lang="en-US" sz="1000" dirty="0">
                          <a:latin typeface="Helvetica" pitchFamily="2" charset="0"/>
                        </a:rPr>
                        <a:t>Saturation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/>
                      </a:pPr>
                      <a:endParaRPr sz="1000" dirty="0">
                        <a:latin typeface="Helvetica" pitchFamily="2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835199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4707A01-4C23-A744-863C-DE0C707AAA2E}"/>
              </a:ext>
            </a:extLst>
          </p:cNvPr>
          <p:cNvSpPr/>
          <p:nvPr/>
        </p:nvSpPr>
        <p:spPr>
          <a:xfrm>
            <a:off x="3457614" y="404218"/>
            <a:ext cx="82072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CDR_SOLN_0123456789_</a:t>
            </a:r>
            <a:r>
              <a:rPr lang="en-US" sz="1100" b="1" dirty="0"/>
              <a:t>CF0</a:t>
            </a:r>
            <a:r>
              <a:rPr lang="en-US" sz="1100" dirty="0"/>
              <a:t>_scam12345_TargetNameCharacters_01J00.FITS</a:t>
            </a:r>
            <a:endParaRPr lang="en-US" sz="1100" dirty="0">
              <a:latin typeface="Andale Mono" panose="020B05090000000000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AF1FD-057E-3344-A1AB-897089986BB5}"/>
              </a:ext>
            </a:extLst>
          </p:cNvPr>
          <p:cNvSpPr/>
          <p:nvPr/>
        </p:nvSpPr>
        <p:spPr>
          <a:xfrm>
            <a:off x="4956100" y="34886"/>
            <a:ext cx="188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Filename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A659C-AD0E-DA7B-3831-58029019F89A}"/>
              </a:ext>
            </a:extLst>
          </p:cNvPr>
          <p:cNvSpPr txBox="1"/>
          <p:nvPr/>
        </p:nvSpPr>
        <p:spPr>
          <a:xfrm>
            <a:off x="11464493" y="6550345"/>
            <a:ext cx="727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P. Pilleri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9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6C1F17-AD1C-BB44-825C-1EF0AE35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FITS File Contents by HDU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5861A-875B-124D-A1C7-95422992C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09" y="2494848"/>
            <a:ext cx="4876107" cy="3109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C6832-BA64-E347-B9C7-D8FF148AC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33" y="1783233"/>
            <a:ext cx="3119007" cy="2467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7B91EA-42D5-4C44-A1C3-BD826BA0672C}"/>
              </a:ext>
            </a:extLst>
          </p:cNvPr>
          <p:cNvSpPr txBox="1"/>
          <p:nvPr/>
        </p:nvSpPr>
        <p:spPr>
          <a:xfrm>
            <a:off x="3073826" y="2199113"/>
            <a:ext cx="234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for RMI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AACC3-2856-5343-9CDE-82CA3F543461}"/>
              </a:ext>
            </a:extLst>
          </p:cNvPr>
          <p:cNvSpPr txBox="1"/>
          <p:nvPr/>
        </p:nvSpPr>
        <p:spPr>
          <a:xfrm>
            <a:off x="7981189" y="1461175"/>
            <a:ext cx="234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Primary Header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E25BE-563D-5F42-BA88-CBF5A52AC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64" y="5603926"/>
            <a:ext cx="4464050" cy="699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3AD0DF-7879-A64B-A755-F3E9B834F06D}"/>
              </a:ext>
            </a:extLst>
          </p:cNvPr>
          <p:cNvSpPr txBox="1"/>
          <p:nvPr/>
        </p:nvSpPr>
        <p:spPr>
          <a:xfrm>
            <a:off x="7779085" y="5134800"/>
            <a:ext cx="234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02F20F-6EC1-B740-B924-8A6BDD616BD8}"/>
              </a:ext>
            </a:extLst>
          </p:cNvPr>
          <p:cNvSpPr/>
          <p:nvPr/>
        </p:nvSpPr>
        <p:spPr>
          <a:xfrm>
            <a:off x="2341697" y="3020993"/>
            <a:ext cx="1898044" cy="300942"/>
          </a:xfrm>
          <a:prstGeom prst="roundRect">
            <a:avLst/>
          </a:prstGeom>
          <a:solidFill>
            <a:srgbClr val="E1E1E1">
              <a:alpha val="29804"/>
            </a:srgb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BB488F-A4A2-F540-AF1E-DEDE38FC06D3}"/>
              </a:ext>
            </a:extLst>
          </p:cNvPr>
          <p:cNvSpPr/>
          <p:nvPr/>
        </p:nvSpPr>
        <p:spPr>
          <a:xfrm>
            <a:off x="2343626" y="3289139"/>
            <a:ext cx="1898044" cy="300942"/>
          </a:xfrm>
          <a:prstGeom prst="roundRect">
            <a:avLst/>
          </a:prstGeom>
          <a:solidFill>
            <a:srgbClr val="E1E1E1">
              <a:alpha val="29804"/>
            </a:srgb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0899FFA-6069-404E-833F-2FCB922368B5}"/>
              </a:ext>
            </a:extLst>
          </p:cNvPr>
          <p:cNvSpPr/>
          <p:nvPr/>
        </p:nvSpPr>
        <p:spPr>
          <a:xfrm>
            <a:off x="2354171" y="3590080"/>
            <a:ext cx="1898044" cy="245929"/>
          </a:xfrm>
          <a:prstGeom prst="roundRect">
            <a:avLst/>
          </a:prstGeom>
          <a:solidFill>
            <a:srgbClr val="E1E1E1">
              <a:alpha val="29804"/>
            </a:srgb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6C0649C-4DD8-3047-ABE7-189BB763E2BF}"/>
              </a:ext>
            </a:extLst>
          </p:cNvPr>
          <p:cNvSpPr/>
          <p:nvPr/>
        </p:nvSpPr>
        <p:spPr>
          <a:xfrm>
            <a:off x="2354171" y="3833130"/>
            <a:ext cx="1898044" cy="300942"/>
          </a:xfrm>
          <a:prstGeom prst="roundRect">
            <a:avLst/>
          </a:prstGeom>
          <a:solidFill>
            <a:srgbClr val="E1E1E1">
              <a:alpha val="29804"/>
            </a:srgb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55F9213-E600-CC43-9BCC-3929033EAADF}"/>
              </a:ext>
            </a:extLst>
          </p:cNvPr>
          <p:cNvSpPr/>
          <p:nvPr/>
        </p:nvSpPr>
        <p:spPr>
          <a:xfrm>
            <a:off x="2356100" y="4101276"/>
            <a:ext cx="1898044" cy="300942"/>
          </a:xfrm>
          <a:prstGeom prst="roundRect">
            <a:avLst/>
          </a:prstGeom>
          <a:solidFill>
            <a:srgbClr val="E1E1E1">
              <a:alpha val="29804"/>
            </a:srgb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440D1C7-DAE5-DC47-A63B-D887DFF74BE1}"/>
              </a:ext>
            </a:extLst>
          </p:cNvPr>
          <p:cNvSpPr/>
          <p:nvPr/>
        </p:nvSpPr>
        <p:spPr>
          <a:xfrm>
            <a:off x="2366645" y="4402217"/>
            <a:ext cx="1898044" cy="245929"/>
          </a:xfrm>
          <a:prstGeom prst="roundRect">
            <a:avLst/>
          </a:prstGeom>
          <a:solidFill>
            <a:srgbClr val="E1E1E1">
              <a:alpha val="29804"/>
            </a:srgb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E4FF67F-BA58-5344-AB80-FF3E165176A1}"/>
              </a:ext>
            </a:extLst>
          </p:cNvPr>
          <p:cNvSpPr/>
          <p:nvPr/>
        </p:nvSpPr>
        <p:spPr>
          <a:xfrm>
            <a:off x="2364716" y="4653589"/>
            <a:ext cx="1898044" cy="300942"/>
          </a:xfrm>
          <a:prstGeom prst="roundRect">
            <a:avLst/>
          </a:prstGeom>
          <a:solidFill>
            <a:srgbClr val="E1E1E1">
              <a:alpha val="29804"/>
            </a:srgb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D2A536D-AF33-3D45-A1D1-31B32963A3EC}"/>
              </a:ext>
            </a:extLst>
          </p:cNvPr>
          <p:cNvSpPr/>
          <p:nvPr/>
        </p:nvSpPr>
        <p:spPr>
          <a:xfrm>
            <a:off x="2366645" y="4921735"/>
            <a:ext cx="1898044" cy="300942"/>
          </a:xfrm>
          <a:prstGeom prst="roundRect">
            <a:avLst/>
          </a:prstGeom>
          <a:solidFill>
            <a:srgbClr val="E1E1E1">
              <a:alpha val="29804"/>
            </a:srgb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3B4594F-73C3-B641-B49A-2CD5C346390B}"/>
              </a:ext>
            </a:extLst>
          </p:cNvPr>
          <p:cNvSpPr/>
          <p:nvPr/>
        </p:nvSpPr>
        <p:spPr>
          <a:xfrm>
            <a:off x="2377190" y="5222676"/>
            <a:ext cx="1898044" cy="245929"/>
          </a:xfrm>
          <a:prstGeom prst="roundRect">
            <a:avLst/>
          </a:prstGeom>
          <a:solidFill>
            <a:srgbClr val="E1E1E1">
              <a:alpha val="29804"/>
            </a:srgb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E55117-7E4C-4A4B-A4DE-3EA2DF74AE4C}"/>
              </a:ext>
            </a:extLst>
          </p:cNvPr>
          <p:cNvCxnSpPr>
            <a:stCxn id="10" idx="3"/>
          </p:cNvCxnSpPr>
          <p:nvPr/>
        </p:nvCxnSpPr>
        <p:spPr>
          <a:xfrm flipV="1">
            <a:off x="4239741" y="2754775"/>
            <a:ext cx="2859653" cy="4166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9AE173-27F0-9F4A-8BF0-A82D966682F3}"/>
              </a:ext>
            </a:extLst>
          </p:cNvPr>
          <p:cNvCxnSpPr>
            <a:cxnSpLocks/>
            <a:stCxn id="13" idx="3"/>
            <a:endCxn id="9" idx="1"/>
          </p:cNvCxnSpPr>
          <p:nvPr/>
        </p:nvCxnSpPr>
        <p:spPr>
          <a:xfrm>
            <a:off x="4252215" y="3983601"/>
            <a:ext cx="3526870" cy="1305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2093E7E-BAF9-09E3-A0F7-25094F15AAF6}"/>
              </a:ext>
            </a:extLst>
          </p:cNvPr>
          <p:cNvSpPr txBox="1"/>
          <p:nvPr/>
        </p:nvSpPr>
        <p:spPr>
          <a:xfrm>
            <a:off x="11464493" y="6550345"/>
            <a:ext cx="727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P. Pilleri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80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E33EB1-6F9C-3AC1-9810-10BB02AA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74615"/>
            <a:ext cx="11575497" cy="5783385"/>
          </a:xfrm>
        </p:spPr>
        <p:txBody>
          <a:bodyPr>
            <a:normAutofit/>
          </a:bodyPr>
          <a:lstStyle/>
          <a:p>
            <a:r>
              <a:rPr lang="en-US" sz="2000" dirty="0"/>
              <a:t>Shot = single laser pulse; the plasma signal is recorded with a spectrum from </a:t>
            </a:r>
          </a:p>
          <a:p>
            <a:pPr marL="347663" indent="-347663">
              <a:buNone/>
            </a:pPr>
            <a:r>
              <a:rPr lang="en-US" dirty="0"/>
              <a:t>	</a:t>
            </a:r>
            <a:r>
              <a:rPr lang="en-US" sz="2000" dirty="0"/>
              <a:t>each shot</a:t>
            </a:r>
          </a:p>
          <a:p>
            <a:r>
              <a:rPr lang="en-US" sz="2000" dirty="0"/>
              <a:t>Observation point = location; the place where the laser fired at a single point. </a:t>
            </a:r>
          </a:p>
          <a:p>
            <a:pPr marL="347663" indent="-347663">
              <a:buNone/>
            </a:pPr>
            <a:r>
              <a:rPr lang="en-US" dirty="0"/>
              <a:t>	</a:t>
            </a:r>
            <a:r>
              <a:rPr lang="en-US" sz="2000" dirty="0"/>
              <a:t>Almost all location analyses consist of 30 LIBS spectra</a:t>
            </a:r>
          </a:p>
          <a:p>
            <a:r>
              <a:rPr lang="en-US" sz="2000" dirty="0"/>
              <a:t>Raster = series of points observed on a single target. Usually 1x5, 2x5, 1x10, 3x3</a:t>
            </a:r>
          </a:p>
          <a:p>
            <a:r>
              <a:rPr lang="en-US" sz="2000" dirty="0"/>
              <a:t>“30 shots per point (LIBS, rock)</a:t>
            </a:r>
            <a:r>
              <a:rPr lang="en-US" dirty="0"/>
              <a:t>,” “up to 10 points per raster”</a:t>
            </a:r>
            <a:endParaRPr lang="en-US" sz="2000" dirty="0"/>
          </a:p>
          <a:p>
            <a:r>
              <a:rPr lang="en-US" dirty="0"/>
              <a:t>LIBS d</a:t>
            </a:r>
            <a:r>
              <a:rPr lang="en-US" sz="2000" dirty="0"/>
              <a:t>epth profile: &gt; 50 laser shots in the same location, to investigate compositional variations at greater depths</a:t>
            </a:r>
          </a:p>
          <a:p>
            <a:r>
              <a:rPr lang="en-US" sz="2000" dirty="0"/>
              <a:t>LIBS or Raman “Dark” = non-laser background exposure of the same duration used for the active observation</a:t>
            </a:r>
          </a:p>
          <a:p>
            <a:r>
              <a:rPr lang="en-US" sz="2000" dirty="0"/>
              <a:t>Sequence = single set of commands that includes a raster, before &amp; after RMI images, and darks. Each SuperCam sequence has SCAM + (single digit) + (last 3 digits of sol number)</a:t>
            </a:r>
          </a:p>
          <a:p>
            <a:r>
              <a:rPr lang="en-US" dirty="0"/>
              <a:t>Target = region of bedrock, soil, or float rock where the raster is placed. Each target has a name.</a:t>
            </a:r>
          </a:p>
          <a:p>
            <a:r>
              <a:rPr lang="en-US" sz="2000" dirty="0"/>
              <a:t>AEGIS = onboard autonomous </a:t>
            </a:r>
            <a:r>
              <a:rPr lang="en-US" dirty="0"/>
              <a:t>target selection software; picks targets without ground in the loop</a:t>
            </a:r>
          </a:p>
          <a:p>
            <a:r>
              <a:rPr lang="en-US" sz="2000" dirty="0"/>
              <a:t>SCCT = SuperCam Calibration Targets, on back of rover (see publications)</a:t>
            </a:r>
          </a:p>
          <a:p>
            <a:r>
              <a:rPr lang="en-US" dirty="0"/>
              <a:t>AF = Autofocus, done occasionally throughout the raster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656CFF-FE8E-EF96-F529-15905508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E08F4-5055-616D-7134-AE2193C73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E99E58-4B0F-EC8F-9CF2-5E58BF2E0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4806" y="-39288"/>
            <a:ext cx="2727194" cy="249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58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F3877-FDA4-E857-7D43-F7035F5F4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3383F-0FA4-8DEE-1267-A0DA6D29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Removal By LIBS Enables the Other Techniques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CC5900-5407-6C2B-DEB8-026D5E744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003BCE-CA90-1F4B-A634-FDE321919C0A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42994-5023-F239-5D61-BBCE6D10198C}"/>
              </a:ext>
            </a:extLst>
          </p:cNvPr>
          <p:cNvSpPr/>
          <p:nvPr/>
        </p:nvSpPr>
        <p:spPr>
          <a:xfrm>
            <a:off x="0" y="920107"/>
            <a:ext cx="12192000" cy="5937893"/>
          </a:xfrm>
          <a:prstGeom prst="rect">
            <a:avLst/>
          </a:prstGeom>
          <a:gradFill flip="none" rotWithShape="1">
            <a:gsLst>
              <a:gs pos="0">
                <a:srgbClr val="13418B">
                  <a:shade val="30000"/>
                  <a:satMod val="115000"/>
                </a:srgbClr>
              </a:gs>
              <a:gs pos="77000">
                <a:srgbClr val="13418B">
                  <a:shade val="67500"/>
                  <a:satMod val="115000"/>
                </a:srgbClr>
              </a:gs>
              <a:gs pos="100000">
                <a:srgbClr val="13418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93C54-3835-56F7-DD91-2C015476F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922" y="920107"/>
            <a:ext cx="10462591" cy="5937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5C3617-FA48-432D-0D5C-F46CF1F9B527}"/>
              </a:ext>
            </a:extLst>
          </p:cNvPr>
          <p:cNvSpPr txBox="1"/>
          <p:nvPr/>
        </p:nvSpPr>
        <p:spPr>
          <a:xfrm>
            <a:off x="7970637" y="920107"/>
            <a:ext cx="3313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ChemCam target Stephan</a:t>
            </a:r>
          </a:p>
          <a:p>
            <a:r>
              <a:rPr lang="en-US" dirty="0">
                <a:solidFill>
                  <a:schemeClr val="bg1"/>
                </a:solidFill>
              </a:rPr>
              <a:t>Circle shows RMI field of view </a:t>
            </a:r>
          </a:p>
          <a:p>
            <a:r>
              <a:rPr lang="en-US" dirty="0">
                <a:solidFill>
                  <a:schemeClr val="bg1"/>
                </a:solidFill>
              </a:rPr>
              <a:t>(~6 cm at this distance)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E31252-CC8B-775B-AAB8-F5EC43C0DE68}"/>
              </a:ext>
            </a:extLst>
          </p:cNvPr>
          <p:cNvSpPr txBox="1"/>
          <p:nvPr/>
        </p:nvSpPr>
        <p:spPr>
          <a:xfrm>
            <a:off x="10000902" y="6650719"/>
            <a:ext cx="1165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Maurice et al. 2021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1FDD53-1436-A516-62A7-20DB8AD7AB89}"/>
              </a:ext>
            </a:extLst>
          </p:cNvPr>
          <p:cNvCxnSpPr/>
          <p:nvPr/>
        </p:nvCxnSpPr>
        <p:spPr>
          <a:xfrm flipH="1" flipV="1">
            <a:off x="2226365" y="2534478"/>
            <a:ext cx="387626" cy="14908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4784BF-7374-33E9-05AB-9E06943DBEAD}"/>
              </a:ext>
            </a:extLst>
          </p:cNvPr>
          <p:cNvCxnSpPr>
            <a:cxnSpLocks/>
          </p:cNvCxnSpPr>
          <p:nvPr/>
        </p:nvCxnSpPr>
        <p:spPr>
          <a:xfrm flipH="1" flipV="1">
            <a:off x="1996178" y="3074504"/>
            <a:ext cx="424000" cy="96079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4F4CB8-52F4-1ABC-ED1D-FA268B8435A4}"/>
              </a:ext>
            </a:extLst>
          </p:cNvPr>
          <p:cNvCxnSpPr>
            <a:cxnSpLocks/>
          </p:cNvCxnSpPr>
          <p:nvPr/>
        </p:nvCxnSpPr>
        <p:spPr>
          <a:xfrm flipH="1" flipV="1">
            <a:off x="1876909" y="3716851"/>
            <a:ext cx="424000" cy="384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0D5A2C-258F-362B-BFCB-312D7057F154}"/>
              </a:ext>
            </a:extLst>
          </p:cNvPr>
          <p:cNvCxnSpPr>
            <a:cxnSpLocks/>
          </p:cNvCxnSpPr>
          <p:nvPr/>
        </p:nvCxnSpPr>
        <p:spPr>
          <a:xfrm flipH="1">
            <a:off x="1818966" y="4322395"/>
            <a:ext cx="322814" cy="12075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FC870C-47A3-3347-02F9-93AEBCEE29B1}"/>
              </a:ext>
            </a:extLst>
          </p:cNvPr>
          <p:cNvCxnSpPr>
            <a:cxnSpLocks/>
          </p:cNvCxnSpPr>
          <p:nvPr/>
        </p:nvCxnSpPr>
        <p:spPr>
          <a:xfrm flipH="1">
            <a:off x="2226365" y="4702313"/>
            <a:ext cx="288235" cy="31907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686D9F-155E-0E12-F53D-7ABC54918A77}"/>
              </a:ext>
            </a:extLst>
          </p:cNvPr>
          <p:cNvCxnSpPr>
            <a:cxnSpLocks/>
          </p:cNvCxnSpPr>
          <p:nvPr/>
        </p:nvCxnSpPr>
        <p:spPr>
          <a:xfrm>
            <a:off x="2965174" y="5021385"/>
            <a:ext cx="0" cy="37887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12D1DC-6B30-F039-95D5-B5EAE20B0EF0}"/>
              </a:ext>
            </a:extLst>
          </p:cNvPr>
          <p:cNvCxnSpPr>
            <a:cxnSpLocks/>
          </p:cNvCxnSpPr>
          <p:nvPr/>
        </p:nvCxnSpPr>
        <p:spPr>
          <a:xfrm>
            <a:off x="3495261" y="4877735"/>
            <a:ext cx="0" cy="37887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BC5348-3BAD-47D8-18AF-DFA17CE1E617}"/>
              </a:ext>
            </a:extLst>
          </p:cNvPr>
          <p:cNvCxnSpPr>
            <a:cxnSpLocks/>
          </p:cNvCxnSpPr>
          <p:nvPr/>
        </p:nvCxnSpPr>
        <p:spPr>
          <a:xfrm>
            <a:off x="4051852" y="4831947"/>
            <a:ext cx="0" cy="37887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E3D7F12-D948-CD46-992B-71F750EF034D}"/>
              </a:ext>
            </a:extLst>
          </p:cNvPr>
          <p:cNvSpPr/>
          <p:nvPr/>
        </p:nvSpPr>
        <p:spPr>
          <a:xfrm>
            <a:off x="2514600" y="3452551"/>
            <a:ext cx="822960" cy="822960"/>
          </a:xfrm>
          <a:prstGeom prst="ellipse">
            <a:avLst/>
          </a:prstGeom>
          <a:gradFill flip="none" rotWithShape="1"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16552CC-DC8E-D035-B719-A346FBA02D73}"/>
              </a:ext>
            </a:extLst>
          </p:cNvPr>
          <p:cNvSpPr/>
          <p:nvPr/>
        </p:nvSpPr>
        <p:spPr>
          <a:xfrm>
            <a:off x="3180522" y="3254472"/>
            <a:ext cx="822960" cy="822960"/>
          </a:xfrm>
          <a:prstGeom prst="ellipse">
            <a:avLst/>
          </a:prstGeom>
          <a:gradFill flip="none" rotWithShape="1"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DB4C924-CB8E-3854-C290-26EE16073E36}"/>
              </a:ext>
            </a:extLst>
          </p:cNvPr>
          <p:cNvSpPr/>
          <p:nvPr/>
        </p:nvSpPr>
        <p:spPr>
          <a:xfrm>
            <a:off x="3846444" y="3054125"/>
            <a:ext cx="822960" cy="822960"/>
          </a:xfrm>
          <a:prstGeom prst="ellipse">
            <a:avLst/>
          </a:prstGeom>
          <a:gradFill flip="none" rotWithShape="1"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02AF69-C642-9F91-4CC5-340FB08C8A98}"/>
              </a:ext>
            </a:extLst>
          </p:cNvPr>
          <p:cNvSpPr txBox="1"/>
          <p:nvPr/>
        </p:nvSpPr>
        <p:spPr>
          <a:xfrm rot="20630468">
            <a:off x="2327313" y="2716759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2D6E"/>
                </a:solidFill>
              </a:rPr>
              <a:t>IR field of view</a:t>
            </a:r>
          </a:p>
        </p:txBody>
      </p:sp>
    </p:spTree>
    <p:extLst>
      <p:ext uri="{BB962C8B-B14F-4D97-AF65-F5344CB8AC3E}">
        <p14:creationId xmlns:p14="http://schemas.microsoft.com/office/powerpoint/2010/main" val="7061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of Techniques / Order of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4426" y="1387650"/>
            <a:ext cx="7006441" cy="52251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0426F7-996E-D7A3-2D64-BF9CA348F1A7}"/>
              </a:ext>
            </a:extLst>
          </p:cNvPr>
          <p:cNvSpPr txBox="1"/>
          <p:nvPr/>
        </p:nvSpPr>
        <p:spPr>
          <a:xfrm>
            <a:off x="5979843" y="3333556"/>
            <a:ext cx="1384353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200" b="1" i="1" dirty="0">
                <a:solidFill>
                  <a:srgbClr val="636A94"/>
                </a:solidFill>
              </a:rPr>
              <a:t>VIS &amp; Raman </a:t>
            </a:r>
            <a:r>
              <a:rPr lang="en-US" sz="1200" b="1" i="1" dirty="0" err="1">
                <a:solidFill>
                  <a:srgbClr val="636A94"/>
                </a:solidFill>
              </a:rPr>
              <a:t>FoV</a:t>
            </a:r>
            <a:endParaRPr lang="en-US" b="1" i="1" dirty="0">
              <a:solidFill>
                <a:srgbClr val="636A9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4CCA7-0EA7-2847-C401-08BD128FE4FD}"/>
              </a:ext>
            </a:extLst>
          </p:cNvPr>
          <p:cNvSpPr/>
          <p:nvPr/>
        </p:nvSpPr>
        <p:spPr>
          <a:xfrm>
            <a:off x="5367646" y="3406708"/>
            <a:ext cx="271154" cy="200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F024F-41BC-F196-1933-4412CEE60D55}"/>
              </a:ext>
            </a:extLst>
          </p:cNvPr>
          <p:cNvSpPr txBox="1"/>
          <p:nvPr/>
        </p:nvSpPr>
        <p:spPr>
          <a:xfrm>
            <a:off x="141931" y="1655064"/>
            <a:ext cx="1722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LIBS footprint based on laser focus, not </a:t>
            </a:r>
            <a:r>
              <a:rPr lang="en-US" dirty="0" err="1"/>
              <a:t>spectro</a:t>
            </a:r>
            <a:r>
              <a:rPr lang="en-US" dirty="0"/>
              <a:t> </a:t>
            </a:r>
            <a:r>
              <a:rPr lang="en-US" dirty="0" err="1"/>
              <a:t>FoV</a:t>
            </a:r>
            <a:r>
              <a:rPr lang="en-US" dirty="0"/>
              <a:t>; 170-450 µm  @ 2-7 m;</a:t>
            </a:r>
          </a:p>
          <a:p>
            <a:r>
              <a:rPr lang="en-US" dirty="0"/>
              <a:t>Smaller than ChemCam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F3DF8-9C08-290D-3E82-D158CD9EED66}"/>
              </a:ext>
            </a:extLst>
          </p:cNvPr>
          <p:cNvSpPr txBox="1"/>
          <p:nvPr/>
        </p:nvSpPr>
        <p:spPr>
          <a:xfrm>
            <a:off x="9107425" y="1728216"/>
            <a:ext cx="2735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Order of Techniques</a:t>
            </a:r>
          </a:p>
          <a:p>
            <a:r>
              <a:rPr lang="en-US" dirty="0"/>
              <a:t>For rock surfaces</a:t>
            </a:r>
          </a:p>
          <a:p>
            <a:pPr marL="342900" indent="-342900">
              <a:buAutoNum type="arabicPeriod"/>
            </a:pPr>
            <a:r>
              <a:rPr lang="en-US" dirty="0"/>
              <a:t>RMI image</a:t>
            </a:r>
          </a:p>
          <a:p>
            <a:pPr marL="342900" indent="-342900">
              <a:buAutoNum type="arabicPeriod"/>
            </a:pPr>
            <a:r>
              <a:rPr lang="en-US" dirty="0"/>
              <a:t>LIBS (clears dust)</a:t>
            </a:r>
          </a:p>
          <a:p>
            <a:pPr marL="342900" indent="-342900">
              <a:buAutoNum type="arabicPeriod"/>
            </a:pPr>
            <a:r>
              <a:rPr lang="en-US" dirty="0"/>
              <a:t>VISIR + Raman</a:t>
            </a:r>
          </a:p>
          <a:p>
            <a:pPr marL="342900" indent="-342900">
              <a:buAutoNum type="arabicPeriod"/>
            </a:pPr>
            <a:r>
              <a:rPr lang="en-US" dirty="0"/>
              <a:t>RMI image</a:t>
            </a:r>
          </a:p>
          <a:p>
            <a:r>
              <a:rPr lang="en-US" dirty="0"/>
              <a:t>For soils, LIBS is done after VISIR &amp; Raman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07853-98D4-5795-6A67-4778720D355A}"/>
              </a:ext>
            </a:extLst>
          </p:cNvPr>
          <p:cNvSpPr txBox="1"/>
          <p:nvPr/>
        </p:nvSpPr>
        <p:spPr>
          <a:xfrm>
            <a:off x="9107424" y="4741334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LIBS pit is much smaller than Raman or VISIR </a:t>
            </a:r>
            <a:r>
              <a:rPr lang="en-US" dirty="0" err="1"/>
              <a:t>FoV</a:t>
            </a:r>
            <a:r>
              <a:rPr lang="en-US" dirty="0"/>
              <a:t>; does not affect them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87A5C-558E-772C-4F3D-249F3C297877}"/>
              </a:ext>
            </a:extLst>
          </p:cNvPr>
          <p:cNvSpPr txBox="1"/>
          <p:nvPr/>
        </p:nvSpPr>
        <p:spPr>
          <a:xfrm>
            <a:off x="0" y="6612794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Maurice et al.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6606D1-12FA-18D7-2B70-FDC8E708F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SuperCam makes regular observations of the sky for atmospheric absorption and opacity</a:t>
            </a:r>
          </a:p>
          <a:p>
            <a:pPr lvl="1"/>
            <a:r>
              <a:rPr lang="en-US" dirty="0"/>
              <a:t>Data available as EDRs (some CDRs are generated, but don’t use them for sky observations)</a:t>
            </a:r>
          </a:p>
          <a:p>
            <a:pPr lvl="1"/>
            <a:r>
              <a:rPr lang="en-US" dirty="0"/>
              <a:t>Talk to Tim McConnochie or Franck Montmessin</a:t>
            </a:r>
          </a:p>
          <a:p>
            <a:r>
              <a:rPr lang="en-US" dirty="0"/>
              <a:t>SuperCam has made observations to detect auroras on Mars. See presentations by Elise Knutsen.</a:t>
            </a:r>
          </a:p>
          <a:p>
            <a:r>
              <a:rPr lang="en-US" dirty="0"/>
              <a:t>SuperCam has made observations of various rover hardware; the observations consist of imaging, a few rare spectra, and recordings.</a:t>
            </a:r>
          </a:p>
          <a:p>
            <a:r>
              <a:rPr lang="en-US" dirty="0"/>
              <a:t>SuperCam has used L-shaped (3-point) </a:t>
            </a:r>
            <a:r>
              <a:rPr lang="en-US" dirty="0" err="1"/>
              <a:t>rasters</a:t>
            </a:r>
            <a:r>
              <a:rPr lang="en-US" dirty="0"/>
              <a:t> to mark the top of sample cores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F5E6D7-6DFB-7D34-E64D-3CA1ADE6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D5DFC-65A9-9B42-F2C5-2CD7DFC87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1A9D9-1D76-135B-8A21-38341A50C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44" r="31072" b="53004"/>
          <a:stretch/>
        </p:blipFill>
        <p:spPr>
          <a:xfrm>
            <a:off x="10310264" y="4302224"/>
            <a:ext cx="1923565" cy="13872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2D885C-C5F3-2BB3-25E2-045BFBD21718}"/>
              </a:ext>
            </a:extLst>
          </p:cNvPr>
          <p:cNvCxnSpPr>
            <a:cxnSpLocks/>
          </p:cNvCxnSpPr>
          <p:nvPr/>
        </p:nvCxnSpPr>
        <p:spPr>
          <a:xfrm flipH="1" flipV="1">
            <a:off x="11394417" y="3757961"/>
            <a:ext cx="319045" cy="1196829"/>
          </a:xfrm>
          <a:prstGeom prst="line">
            <a:avLst/>
          </a:prstGeom>
          <a:ln w="31750">
            <a:prstDash val="sysDash"/>
            <a:headEnd type="stealth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0A3DAF-EAD9-9342-1352-CDF340449F8B}"/>
              </a:ext>
            </a:extLst>
          </p:cNvPr>
          <p:cNvCxnSpPr>
            <a:cxnSpLocks/>
          </p:cNvCxnSpPr>
          <p:nvPr/>
        </p:nvCxnSpPr>
        <p:spPr>
          <a:xfrm flipH="1" flipV="1">
            <a:off x="9764960" y="4510978"/>
            <a:ext cx="1833669" cy="462896"/>
          </a:xfrm>
          <a:prstGeom prst="line">
            <a:avLst/>
          </a:prstGeom>
          <a:ln w="31750">
            <a:prstDash val="sysDash"/>
            <a:headEnd type="stealth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EE25D0-7574-5D19-F401-2F256F2A7475}"/>
              </a:ext>
            </a:extLst>
          </p:cNvPr>
          <p:cNvCxnSpPr>
            <a:cxnSpLocks/>
          </p:cNvCxnSpPr>
          <p:nvPr/>
        </p:nvCxnSpPr>
        <p:spPr>
          <a:xfrm>
            <a:off x="10632417" y="4728661"/>
            <a:ext cx="372948" cy="86811"/>
          </a:xfrm>
          <a:prstGeom prst="straightConnector1">
            <a:avLst/>
          </a:prstGeom>
          <a:ln w="5715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6A1944-F520-705F-7CC1-2A726CF2BFFE}"/>
              </a:ext>
            </a:extLst>
          </p:cNvPr>
          <p:cNvCxnSpPr>
            <a:cxnSpLocks/>
          </p:cNvCxnSpPr>
          <p:nvPr/>
        </p:nvCxnSpPr>
        <p:spPr>
          <a:xfrm>
            <a:off x="9764960" y="4178484"/>
            <a:ext cx="888685" cy="547080"/>
          </a:xfrm>
          <a:prstGeom prst="line">
            <a:avLst/>
          </a:prstGeom>
          <a:ln w="5715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5821DD-D897-B344-D295-CEAC1C2A1AAC}"/>
              </a:ext>
            </a:extLst>
          </p:cNvPr>
          <p:cNvCxnSpPr>
            <a:cxnSpLocks/>
          </p:cNvCxnSpPr>
          <p:nvPr/>
        </p:nvCxnSpPr>
        <p:spPr>
          <a:xfrm>
            <a:off x="11510789" y="4246568"/>
            <a:ext cx="57676" cy="160397"/>
          </a:xfrm>
          <a:prstGeom prst="straightConnector1">
            <a:avLst/>
          </a:prstGeom>
          <a:ln w="5715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6C0719-8044-F867-265D-3EF425C1D756}"/>
              </a:ext>
            </a:extLst>
          </p:cNvPr>
          <p:cNvCxnSpPr>
            <a:cxnSpLocks/>
          </p:cNvCxnSpPr>
          <p:nvPr/>
        </p:nvCxnSpPr>
        <p:spPr>
          <a:xfrm>
            <a:off x="10279899" y="3741341"/>
            <a:ext cx="1281640" cy="754069"/>
          </a:xfrm>
          <a:prstGeom prst="line">
            <a:avLst/>
          </a:prstGeom>
          <a:ln w="5715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88C467-7F84-9BEE-CA60-9E995F97D54C}"/>
              </a:ext>
            </a:extLst>
          </p:cNvPr>
          <p:cNvCxnSpPr>
            <a:cxnSpLocks/>
          </p:cNvCxnSpPr>
          <p:nvPr/>
        </p:nvCxnSpPr>
        <p:spPr>
          <a:xfrm>
            <a:off x="11112914" y="4860310"/>
            <a:ext cx="324091" cy="73604"/>
          </a:xfrm>
          <a:prstGeom prst="straightConnector1">
            <a:avLst/>
          </a:prstGeom>
          <a:ln w="5715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1C0BE-0D36-F9F8-0EEB-9F6CF74708C9}"/>
              </a:ext>
            </a:extLst>
          </p:cNvPr>
          <p:cNvCxnSpPr>
            <a:cxnSpLocks/>
          </p:cNvCxnSpPr>
          <p:nvPr/>
        </p:nvCxnSpPr>
        <p:spPr>
          <a:xfrm>
            <a:off x="9811317" y="3920942"/>
            <a:ext cx="1414373" cy="928969"/>
          </a:xfrm>
          <a:prstGeom prst="line">
            <a:avLst/>
          </a:prstGeom>
          <a:ln w="5715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25EDB6-250B-A654-CA23-5A3CA3B56C65}"/>
              </a:ext>
            </a:extLst>
          </p:cNvPr>
          <p:cNvCxnSpPr>
            <a:cxnSpLocks/>
          </p:cNvCxnSpPr>
          <p:nvPr/>
        </p:nvCxnSpPr>
        <p:spPr>
          <a:xfrm>
            <a:off x="11558625" y="4414492"/>
            <a:ext cx="108615" cy="391235"/>
          </a:xfrm>
          <a:prstGeom prst="straightConnector1">
            <a:avLst/>
          </a:prstGeom>
          <a:ln w="5715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B15798-0C81-939A-6DBE-D87AAB0705B7}"/>
              </a:ext>
            </a:extLst>
          </p:cNvPr>
          <p:cNvCxnSpPr>
            <a:cxnSpLocks/>
          </p:cNvCxnSpPr>
          <p:nvPr/>
        </p:nvCxnSpPr>
        <p:spPr>
          <a:xfrm>
            <a:off x="10813873" y="3757962"/>
            <a:ext cx="725768" cy="433167"/>
          </a:xfrm>
          <a:prstGeom prst="line">
            <a:avLst/>
          </a:prstGeom>
          <a:ln w="5715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07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22237C-AB26-0428-23E7-6860000D2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techniques have contributed to </a:t>
            </a:r>
            <a:r>
              <a:rPr lang="en-US" dirty="0" err="1"/>
              <a:t>SuperCam’s</a:t>
            </a:r>
            <a:r>
              <a:rPr lang="en-US" dirty="0"/>
              <a:t> science</a:t>
            </a:r>
          </a:p>
          <a:p>
            <a:r>
              <a:rPr lang="en-US" dirty="0"/>
              <a:t>Top discoveries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DA083A-3106-3BB9-640C-D775D6DC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SuperCam: Science—Rover Traverse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64715-AA6F-1D39-EF45-95C3A8261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62" y="-20280"/>
            <a:ext cx="12133737" cy="6775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8E751-B961-D88E-50EF-1AFE29381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16761" y="64302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DBC5C-051C-2293-BBD8-AEFDC5C856AD}"/>
              </a:ext>
            </a:extLst>
          </p:cNvPr>
          <p:cNvSpPr txBox="1"/>
          <p:nvPr/>
        </p:nvSpPr>
        <p:spPr>
          <a:xfrm>
            <a:off x="9738123" y="48323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Landing Site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00A74-AEA2-67C4-BCF5-360FADF9F591}"/>
              </a:ext>
            </a:extLst>
          </p:cNvPr>
          <p:cNvSpPr txBox="1"/>
          <p:nvPr/>
        </p:nvSpPr>
        <p:spPr>
          <a:xfrm>
            <a:off x="10252397" y="1087523"/>
            <a:ext cx="19223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Crater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Floor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Campaign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2021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8C5D25-AB85-6E25-7BDE-D718A33A565D}"/>
              </a:ext>
            </a:extLst>
          </p:cNvPr>
          <p:cNvSpPr/>
          <p:nvPr/>
        </p:nvSpPr>
        <p:spPr>
          <a:xfrm>
            <a:off x="8904357" y="4274675"/>
            <a:ext cx="1090569" cy="185396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1EDE53-F7D3-11A0-D186-CE0C0E665B98}"/>
              </a:ext>
            </a:extLst>
          </p:cNvPr>
          <p:cNvCxnSpPr>
            <a:cxnSpLocks/>
            <a:stCxn id="9" idx="7"/>
          </p:cNvCxnSpPr>
          <p:nvPr/>
        </p:nvCxnSpPr>
        <p:spPr>
          <a:xfrm flipV="1">
            <a:off x="9835216" y="2856943"/>
            <a:ext cx="924933" cy="16892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9DF384-8591-4457-7D87-D2B3A4F2DB8C}"/>
              </a:ext>
            </a:extLst>
          </p:cNvPr>
          <p:cNvSpPr txBox="1"/>
          <p:nvPr/>
        </p:nvSpPr>
        <p:spPr>
          <a:xfrm>
            <a:off x="8086065" y="1424846"/>
            <a:ext cx="20826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Delta Front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&amp; Depot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2022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989977-2B9D-A69C-7248-E6FDA670CDFE}"/>
              </a:ext>
            </a:extLst>
          </p:cNvPr>
          <p:cNvSpPr/>
          <p:nvPr/>
        </p:nvSpPr>
        <p:spPr>
          <a:xfrm>
            <a:off x="7018986" y="3762731"/>
            <a:ext cx="949442" cy="123178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CA48E9-3649-3068-4CC7-421FA408F905}"/>
              </a:ext>
            </a:extLst>
          </p:cNvPr>
          <p:cNvCxnSpPr>
            <a:cxnSpLocks/>
            <a:stCxn id="13" idx="7"/>
          </p:cNvCxnSpPr>
          <p:nvPr/>
        </p:nvCxnSpPr>
        <p:spPr>
          <a:xfrm flipV="1">
            <a:off x="7829385" y="2701926"/>
            <a:ext cx="764731" cy="12411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4E045E9-271E-F2F9-9BF6-727BB532CAD1}"/>
              </a:ext>
            </a:extLst>
          </p:cNvPr>
          <p:cNvSpPr txBox="1"/>
          <p:nvPr/>
        </p:nvSpPr>
        <p:spPr>
          <a:xfrm>
            <a:off x="5856484" y="478490"/>
            <a:ext cx="19223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Delta Top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Campaign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2023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4D6939-5E2E-5091-700E-5167E1ECF629}"/>
              </a:ext>
            </a:extLst>
          </p:cNvPr>
          <p:cNvSpPr/>
          <p:nvPr/>
        </p:nvSpPr>
        <p:spPr>
          <a:xfrm rot="1129994">
            <a:off x="5343936" y="2665635"/>
            <a:ext cx="2044014" cy="125791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E6E5E3-2B05-5216-49A6-750D38A831C3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6568980" y="1802989"/>
            <a:ext cx="19305" cy="8963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06A38D6-F792-FFB6-E26A-8DE60FFE79F4}"/>
              </a:ext>
            </a:extLst>
          </p:cNvPr>
          <p:cNvSpPr txBox="1"/>
          <p:nvPr/>
        </p:nvSpPr>
        <p:spPr>
          <a:xfrm>
            <a:off x="3381464" y="195526"/>
            <a:ext cx="21611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Margin Unit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2023-2024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D20E4F-3C97-E016-CCF7-2A484B81743C}"/>
              </a:ext>
            </a:extLst>
          </p:cNvPr>
          <p:cNvSpPr/>
          <p:nvPr/>
        </p:nvSpPr>
        <p:spPr>
          <a:xfrm>
            <a:off x="2827719" y="1540589"/>
            <a:ext cx="2660211" cy="192799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02BD44-BA89-C2FB-5510-B09CF76EF61B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4040454" y="1114200"/>
            <a:ext cx="117371" cy="4263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0195CB2-5182-A2B2-D988-88F1F6756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29" y="5618629"/>
            <a:ext cx="3497178" cy="1106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51ABF6A-B405-6522-495A-ED6AD7F0FDE8}"/>
              </a:ext>
            </a:extLst>
          </p:cNvPr>
          <p:cNvSpPr/>
          <p:nvPr/>
        </p:nvSpPr>
        <p:spPr>
          <a:xfrm rot="20240282">
            <a:off x="588830" y="2891331"/>
            <a:ext cx="2660211" cy="17343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644C1A-64AE-FC67-E2EA-E87DB6CA9B9A}"/>
              </a:ext>
            </a:extLst>
          </p:cNvPr>
          <p:cNvCxnSpPr>
            <a:cxnSpLocks/>
          </p:cNvCxnSpPr>
          <p:nvPr/>
        </p:nvCxnSpPr>
        <p:spPr>
          <a:xfrm flipH="1" flipV="1">
            <a:off x="1549104" y="2486113"/>
            <a:ext cx="117371" cy="4263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06B97F5-6E2E-21E6-D7A3-5442D4E5BCF8}"/>
              </a:ext>
            </a:extLst>
          </p:cNvPr>
          <p:cNvSpPr txBox="1"/>
          <p:nvPr/>
        </p:nvSpPr>
        <p:spPr>
          <a:xfrm>
            <a:off x="225390" y="1544748"/>
            <a:ext cx="2021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Crater Rim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2024-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CD8580-64AE-0213-EF37-56C39BBDEDE0}"/>
              </a:ext>
            </a:extLst>
          </p:cNvPr>
          <p:cNvSpPr txBox="1"/>
          <p:nvPr/>
        </p:nvSpPr>
        <p:spPr>
          <a:xfrm>
            <a:off x="29629" y="-60746"/>
            <a:ext cx="249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~35 km so far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1F13608-E101-FD1C-1B04-3EF2FA815E11}"/>
              </a:ext>
            </a:extLst>
          </p:cNvPr>
          <p:cNvSpPr/>
          <p:nvPr/>
        </p:nvSpPr>
        <p:spPr>
          <a:xfrm>
            <a:off x="3951890" y="6430232"/>
            <a:ext cx="205935" cy="232242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3D0468-74D8-7979-9112-582EFE00F03A}"/>
              </a:ext>
            </a:extLst>
          </p:cNvPr>
          <p:cNvSpPr txBox="1"/>
          <p:nvPr/>
        </p:nvSpPr>
        <p:spPr>
          <a:xfrm>
            <a:off x="4121578" y="6284743"/>
            <a:ext cx="4488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= SuperCam Observation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B952D81-0CCD-E3E1-76F9-E0348C66D0E9}"/>
              </a:ext>
            </a:extLst>
          </p:cNvPr>
          <p:cNvSpPr/>
          <p:nvPr/>
        </p:nvSpPr>
        <p:spPr>
          <a:xfrm>
            <a:off x="3957145" y="6067629"/>
            <a:ext cx="205935" cy="23224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C929DA-8652-7E39-0550-465024B7C711}"/>
              </a:ext>
            </a:extLst>
          </p:cNvPr>
          <p:cNvSpPr txBox="1"/>
          <p:nvPr/>
        </p:nvSpPr>
        <p:spPr>
          <a:xfrm>
            <a:off x="4146080" y="5911630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= Rover Stop</a:t>
            </a:r>
          </a:p>
        </p:txBody>
      </p:sp>
    </p:spTree>
    <p:extLst>
      <p:ext uri="{BB962C8B-B14F-4D97-AF65-F5344CB8AC3E}">
        <p14:creationId xmlns:p14="http://schemas.microsoft.com/office/powerpoint/2010/main" val="6917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2" grpId="0"/>
      <p:bldP spid="13" grpId="0" animBg="1"/>
      <p:bldP spid="18" grpId="0"/>
      <p:bldP spid="19" grpId="0" animBg="1"/>
      <p:bldP spid="30" grpId="0"/>
      <p:bldP spid="31" grpId="0" animBg="1"/>
      <p:bldP spid="22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2727A7-2CFB-473D-CEFD-D7BF85D21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SuperCam publications are compiled in a separate document on the SuperCam workshop site. Some will be highlighted in the following presentations.</a:t>
            </a:r>
          </a:p>
          <a:p>
            <a:pPr marL="514350" indent="-514350">
              <a:buAutoNum type="arabicPeriod"/>
            </a:pPr>
            <a:r>
              <a:rPr lang="en-US" sz="3200" dirty="0"/>
              <a:t>SuperCam leadership encourages team members to support people who are interested in digging into the data set. For those who would like more help than just answering a few questions, most team members would be happy to collaborate with people outside the team on the SuperCam data set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555160-344A-89C7-02FF-E6763206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Publications     2.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4AE31-70D4-AEED-4246-B9D1DC5A1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3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BCA9C-EA0B-0E43-1710-2B464C057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DD21F1F-3251-CEEF-DCA0-7FB7654F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Agenda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4FA4B-DF33-5887-22D4-F79EFCFEF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69C2353-71CA-A2A9-776D-F0193A046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287525"/>
              </p:ext>
            </p:extLst>
          </p:nvPr>
        </p:nvGraphicFramePr>
        <p:xfrm>
          <a:off x="307976" y="1320168"/>
          <a:ext cx="1157604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534">
                  <a:extLst>
                    <a:ext uri="{9D8B030D-6E8A-4147-A177-3AD203B41FA5}">
                      <a16:colId xmlns:a16="http://schemas.microsoft.com/office/drawing/2014/main" val="4110947348"/>
                    </a:ext>
                  </a:extLst>
                </a:gridCol>
                <a:gridCol w="3405352">
                  <a:extLst>
                    <a:ext uri="{9D8B030D-6E8A-4147-A177-3AD203B41FA5}">
                      <a16:colId xmlns:a16="http://schemas.microsoft.com/office/drawing/2014/main" val="1983106525"/>
                    </a:ext>
                  </a:extLst>
                </a:gridCol>
                <a:gridCol w="2154621">
                  <a:extLst>
                    <a:ext uri="{9D8B030D-6E8A-4147-A177-3AD203B41FA5}">
                      <a16:colId xmlns:a16="http://schemas.microsoft.com/office/drawing/2014/main" val="2142562890"/>
                    </a:ext>
                  </a:extLst>
                </a:gridCol>
                <a:gridCol w="1741541">
                  <a:extLst>
                    <a:ext uri="{9D8B030D-6E8A-4147-A177-3AD203B41FA5}">
                      <a16:colId xmlns:a16="http://schemas.microsoft.com/office/drawing/2014/main" val="2973091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02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Roger Wiens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5:00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593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VISIR reflectance spectroscopy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 Zastrow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045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LIBS / elemental 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Agnes Cousin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87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 Time-resolved Raman / luminescence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 Ollila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5:45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74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 Imaging (RMI)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Stéphane Le Mouélic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4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 Acoustics (microphone)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Sylvestre Maurice / Baptiste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38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 Group / question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68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353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880345-30BA-6858-19B1-F0CA88609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52193"/>
            <a:ext cx="11575497" cy="2630937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/>
              <a:t>Co-Principal Investigators</a:t>
            </a:r>
          </a:p>
          <a:p>
            <a:pPr lvl="1"/>
            <a:r>
              <a:rPr lang="en-US" dirty="0"/>
              <a:t>Roger Wiens, Purdue, Indiana, USA, </a:t>
            </a:r>
            <a:r>
              <a:rPr lang="en-US" dirty="0">
                <a:hlinkClick r:id="rId2"/>
              </a:rPr>
              <a:t>rwiens@purdue.edu</a:t>
            </a:r>
            <a:endParaRPr lang="en-US" dirty="0"/>
          </a:p>
          <a:p>
            <a:pPr lvl="1"/>
            <a:r>
              <a:rPr lang="en-US" dirty="0"/>
              <a:t>Agnes Cousin, IRAP, Toulouse, France, </a:t>
            </a:r>
            <a:r>
              <a:rPr lang="en-US" dirty="0">
                <a:hlinkClick r:id="rId3"/>
              </a:rPr>
              <a:t>agnes.cousin@irap.omp.eu</a:t>
            </a:r>
            <a:r>
              <a:rPr lang="en-US" dirty="0"/>
              <a:t> </a:t>
            </a:r>
          </a:p>
          <a:p>
            <a:r>
              <a:rPr lang="en-US" u="sng" dirty="0"/>
              <a:t>Deputy Principal Investigators</a:t>
            </a:r>
            <a:endParaRPr lang="en-US" dirty="0"/>
          </a:p>
          <a:p>
            <a:pPr lvl="1"/>
            <a:r>
              <a:rPr lang="en-US" dirty="0"/>
              <a:t>Sam Clegg, LANL, Los Alamos, USA, </a:t>
            </a:r>
            <a:r>
              <a:rPr lang="en-US" dirty="0">
                <a:hlinkClick r:id="rId4"/>
              </a:rPr>
              <a:t>sclegg@lanl.gov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Olivier Gasnault, IRAP, Toulouse, France, </a:t>
            </a:r>
            <a:r>
              <a:rPr lang="en-US" dirty="0">
                <a:hlinkClick r:id="rId5"/>
              </a:rPr>
              <a:t>olivier.gasnault@irap.omp.eu</a:t>
            </a:r>
            <a:r>
              <a:rPr lang="en-US" dirty="0"/>
              <a:t> </a:t>
            </a:r>
          </a:p>
          <a:p>
            <a:r>
              <a:rPr lang="en-US" u="sng" dirty="0"/>
              <a:t>Working Group Leaders</a:t>
            </a:r>
            <a:endParaRPr lang="en-US" dirty="0"/>
          </a:p>
          <a:p>
            <a:pPr lvl="1"/>
            <a:r>
              <a:rPr lang="en-US" dirty="0"/>
              <a:t>VISIR</a:t>
            </a:r>
          </a:p>
          <a:p>
            <a:pPr lvl="2"/>
            <a:r>
              <a:rPr lang="en-US" dirty="0"/>
              <a:t>Allison Zastrow, LANL, Los Alamos, USA, </a:t>
            </a:r>
            <a:r>
              <a:rPr lang="en-US" dirty="0">
                <a:hlinkClick r:id="rId6"/>
              </a:rPr>
              <a:t>a.m.zastrow@lanl.gov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Pierre Beck, U. Grenoble, France, </a:t>
            </a:r>
            <a:r>
              <a:rPr lang="en-US" dirty="0">
                <a:hlinkClick r:id="rId7"/>
              </a:rPr>
              <a:t>pierre.beck@univ-grenoble-alpes.fr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LIBS / elemental chemistry</a:t>
            </a:r>
          </a:p>
          <a:p>
            <a:pPr lvl="2"/>
            <a:r>
              <a:rPr lang="en-US" dirty="0"/>
              <a:t>Ann Ollila, LANL, Los Alamos, USA, </a:t>
            </a:r>
            <a:r>
              <a:rPr lang="en-US" dirty="0">
                <a:hlinkClick r:id="rId8"/>
              </a:rPr>
              <a:t>amo@lanl.gov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Agnes Cousin (see above)</a:t>
            </a:r>
          </a:p>
          <a:p>
            <a:pPr lvl="1"/>
            <a:r>
              <a:rPr lang="en-US" dirty="0"/>
              <a:t>Time-resolved Raman &amp; luminescence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796B1E-AC43-F32F-D345-9AF20A35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Contact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FCA78-0718-02A0-9F74-45705C836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69ED73-55A5-0D03-9364-749FBEEBF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199287"/>
              </p:ext>
            </p:extLst>
          </p:nvPr>
        </p:nvGraphicFramePr>
        <p:xfrm>
          <a:off x="164713" y="1179704"/>
          <a:ext cx="11855669" cy="534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953">
                  <a:extLst>
                    <a:ext uri="{9D8B030D-6E8A-4147-A177-3AD203B41FA5}">
                      <a16:colId xmlns:a16="http://schemas.microsoft.com/office/drawing/2014/main" val="820467745"/>
                    </a:ext>
                  </a:extLst>
                </a:gridCol>
                <a:gridCol w="2343807">
                  <a:extLst>
                    <a:ext uri="{9D8B030D-6E8A-4147-A177-3AD203B41FA5}">
                      <a16:colId xmlns:a16="http://schemas.microsoft.com/office/drawing/2014/main" val="2535864296"/>
                    </a:ext>
                  </a:extLst>
                </a:gridCol>
                <a:gridCol w="3020394">
                  <a:extLst>
                    <a:ext uri="{9D8B030D-6E8A-4147-A177-3AD203B41FA5}">
                      <a16:colId xmlns:a16="http://schemas.microsoft.com/office/drawing/2014/main" val="3046405589"/>
                    </a:ext>
                  </a:extLst>
                </a:gridCol>
                <a:gridCol w="4000515">
                  <a:extLst>
                    <a:ext uri="{9D8B030D-6E8A-4147-A177-3AD203B41FA5}">
                      <a16:colId xmlns:a16="http://schemas.microsoft.com/office/drawing/2014/main" val="2856078452"/>
                    </a:ext>
                  </a:extLst>
                </a:gridCol>
              </a:tblGrid>
              <a:tr h="332657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756450"/>
                  </a:ext>
                </a:extLst>
              </a:tr>
              <a:tr h="312260">
                <a:tc>
                  <a:txBody>
                    <a:bodyPr/>
                    <a:lstStyle/>
                    <a:p>
                      <a:r>
                        <a:rPr lang="en-US" sz="1600" dirty="0"/>
                        <a:t>Roger Wiens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Principal Investigator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Purdue U., Indiana, 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9"/>
                        </a:rPr>
                        <a:t>rwiens@pudue.edu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809556"/>
                  </a:ext>
                </a:extLst>
              </a:tr>
              <a:tr h="312260">
                <a:tc>
                  <a:txBody>
                    <a:bodyPr/>
                    <a:lstStyle/>
                    <a:p>
                      <a:r>
                        <a:rPr lang="en-US" sz="1600" dirty="0"/>
                        <a:t>Agnes Cousin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Principal Investigator, LIBS WG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IRAP, Toulouse, 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agnes.cousin@irap.omp.eu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652995"/>
                  </a:ext>
                </a:extLst>
              </a:tr>
              <a:tr h="312260">
                <a:tc>
                  <a:txBody>
                    <a:bodyPr/>
                    <a:lstStyle/>
                    <a:p>
                      <a:r>
                        <a:rPr lang="en-US" sz="1600" dirty="0"/>
                        <a:t>Sam Clegg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Deputy 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LANL, Los Alamos, NM, 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sclegg@lanl.gov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290176"/>
                  </a:ext>
                </a:extLst>
              </a:tr>
              <a:tr h="312260">
                <a:tc>
                  <a:txBody>
                    <a:bodyPr/>
                    <a:lstStyle/>
                    <a:p>
                      <a:r>
                        <a:rPr lang="en-US" sz="1600" dirty="0"/>
                        <a:t>Olivier Gasnault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Deputy 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IRAP, Toulouse, 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olivier.gasnault@irap.omp.eu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099012"/>
                  </a:ext>
                </a:extLst>
              </a:tr>
              <a:tr h="312260">
                <a:tc>
                  <a:txBody>
                    <a:bodyPr/>
                    <a:lstStyle/>
                    <a:p>
                      <a:r>
                        <a:rPr lang="en-US" sz="1600" dirty="0"/>
                        <a:t>Allison Zastrow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VISIR WG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LANL, Los Alamos, NM, 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a.m.zastrow@lanl.gov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998132"/>
                  </a:ext>
                </a:extLst>
              </a:tr>
              <a:tr h="312260">
                <a:tc>
                  <a:txBody>
                    <a:bodyPr/>
                    <a:lstStyle/>
                    <a:p>
                      <a:r>
                        <a:rPr lang="en-US" sz="1600" dirty="0"/>
                        <a:t>Pierre Beck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VISIR WG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U. Grenoble, 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pierre.beck@univ-grenoble-alpes.fr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327721"/>
                  </a:ext>
                </a:extLst>
              </a:tr>
              <a:tr h="312260">
                <a:tc>
                  <a:txBody>
                    <a:bodyPr/>
                    <a:lstStyle/>
                    <a:p>
                      <a:r>
                        <a:rPr lang="en-US" sz="1600" dirty="0"/>
                        <a:t>Ann Ollila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LIBS WG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LANL, Los Alamos, NM, 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amo@lanl.gov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368135"/>
                  </a:ext>
                </a:extLst>
              </a:tr>
              <a:tr h="373410">
                <a:tc>
                  <a:txBody>
                    <a:bodyPr/>
                    <a:lstStyle/>
                    <a:p>
                      <a:r>
                        <a:rPr lang="en-US" sz="1600" dirty="0"/>
                        <a:t>Jose-Antonio Manrique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Raman WG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U. Valladolid, 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0"/>
                        </a:rPr>
                        <a:t>joseantonio.manrique@uva.es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074260"/>
                  </a:ext>
                </a:extLst>
              </a:tr>
              <a:tr h="312260">
                <a:tc>
                  <a:txBody>
                    <a:bodyPr/>
                    <a:lstStyle/>
                    <a:p>
                      <a:r>
                        <a:rPr lang="en-US" sz="1600" dirty="0"/>
                        <a:t>Elise Clave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Raman WG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DLR, Berlin, 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1"/>
                        </a:rPr>
                        <a:t>elise.clave@dlr.de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7659"/>
                  </a:ext>
                </a:extLst>
              </a:tr>
              <a:tr h="312260">
                <a:tc>
                  <a:txBody>
                    <a:bodyPr/>
                    <a:lstStyle/>
                    <a:p>
                      <a:r>
                        <a:rPr lang="en-US" sz="1600" dirty="0"/>
                        <a:t>Baptiste Chide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Acoustic/Atm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IRAP, Toulouse, 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2"/>
                        </a:rPr>
                        <a:t>baptiste.chide@irap.omp.eu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474312"/>
                  </a:ext>
                </a:extLst>
              </a:tr>
              <a:tr h="312260">
                <a:tc>
                  <a:txBody>
                    <a:bodyPr/>
                    <a:lstStyle/>
                    <a:p>
                      <a:r>
                        <a:rPr lang="en-US" sz="1600" dirty="0"/>
                        <a:t>Tim McConnochie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Atm/Acoustic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SSI, New York, 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3"/>
                        </a:rPr>
                        <a:t>tmcconnochie@spacescience.org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790043"/>
                  </a:ext>
                </a:extLst>
              </a:tr>
              <a:tr h="312260">
                <a:tc>
                  <a:txBody>
                    <a:bodyPr/>
                    <a:lstStyle/>
                    <a:p>
                      <a:r>
                        <a:rPr lang="en-US" sz="1600" dirty="0"/>
                        <a:t>Franck Montmessin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Atm/Acoustic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LATMOS, Paris, 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4"/>
                        </a:rPr>
                        <a:t>franck.montmessin@latmos.ipsl.fr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229312"/>
                  </a:ext>
                </a:extLst>
              </a:tr>
              <a:tr h="312260">
                <a:tc>
                  <a:txBody>
                    <a:bodyPr/>
                    <a:lstStyle/>
                    <a:p>
                      <a:r>
                        <a:rPr lang="en-US" sz="1600" dirty="0"/>
                        <a:t>Olivier Gasnault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Imaging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IRAP, Toulouse, 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olivier.gasnault@irap.omp.eu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850049"/>
                  </a:ext>
                </a:extLst>
              </a:tr>
              <a:tr h="312260">
                <a:tc>
                  <a:txBody>
                    <a:bodyPr/>
                    <a:lstStyle/>
                    <a:p>
                      <a:r>
                        <a:rPr lang="en-US" sz="1600" dirty="0"/>
                        <a:t>Stéphane Le Mouélic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Imaging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U. Nantes, 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5"/>
                        </a:rPr>
                        <a:t>stephane.lemouelic@univ-nantes.fr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7668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C5120D-5D40-E97C-318D-1A34585ED103}"/>
              </a:ext>
            </a:extLst>
          </p:cNvPr>
          <p:cNvSpPr txBox="1"/>
          <p:nvPr/>
        </p:nvSpPr>
        <p:spPr>
          <a:xfrm>
            <a:off x="4183117" y="381646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organization chart in backup slides</a:t>
            </a:r>
          </a:p>
        </p:txBody>
      </p:sp>
    </p:spTree>
    <p:extLst>
      <p:ext uri="{BB962C8B-B14F-4D97-AF65-F5344CB8AC3E}">
        <p14:creationId xmlns:p14="http://schemas.microsoft.com/office/powerpoint/2010/main" val="190685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026D15-4446-1FD7-9D01-4161801F1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Shout out for Analyst Notebook</a:t>
            </a:r>
          </a:p>
          <a:p>
            <a:pPr marL="0" indent="0">
              <a:buNone/>
            </a:pPr>
            <a:r>
              <a:rPr lang="en-US" sz="4800" dirty="0"/>
              <a:t>	(Tom Stein, PDS)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DEA2E-BF12-95D0-C9CD-FC3592F6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402FD-5603-5769-32FD-DAB81A456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72E2496-C1C1-79F0-C7F2-22F944654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4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89580-9B3A-412A-9353-1D0BAFC7A9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E83E2-C74D-8BEB-B707-00C6782E1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EF404-60C5-BF77-8EA6-6B00D2D06E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1E649-88A8-C170-821D-6D195681F7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0186BF-5EFB-E295-5FA2-21C4AF879531}"/>
              </a:ext>
            </a:extLst>
          </p:cNvPr>
          <p:cNvSpPr txBox="1"/>
          <p:nvPr/>
        </p:nvSpPr>
        <p:spPr>
          <a:xfrm>
            <a:off x="317500" y="3949700"/>
            <a:ext cx="4100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Forte Forward" panose="020F0502020204030204" pitchFamily="2" charset="0"/>
                <a:cs typeface="Forte Forward" panose="020F0502020204030204" pitchFamily="2" charset="0"/>
              </a:rPr>
              <a:t>Thank You</a:t>
            </a:r>
            <a:endParaRPr lang="en-US" dirty="0">
              <a:latin typeface="Forte Forward" panose="020F0502020204030204" pitchFamily="2" charset="0"/>
              <a:cs typeface="Forte Forward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645F6-73E1-3D3C-ED92-3FFAD1EC8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7399" y="2339255"/>
            <a:ext cx="5900057" cy="869447"/>
          </a:xfrm>
        </p:spPr>
        <p:txBody>
          <a:bodyPr/>
          <a:lstStyle/>
          <a:p>
            <a:pPr algn="ctr"/>
            <a:r>
              <a:rPr lang="en-US" sz="5400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99A9F-5408-25A9-A71B-429375E3E9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430963"/>
            <a:ext cx="2844800" cy="365125"/>
          </a:xfrm>
        </p:spPr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00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F323E-BA16-7626-9E4B-FC3ACA412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7" y="1074615"/>
            <a:ext cx="11070746" cy="4863961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fr-FR" sz="1050" dirty="0" err="1">
                <a:solidFill>
                  <a:srgbClr val="4B69C6"/>
                </a:solidFill>
                <a:latin typeface="Menlo" panose="020B0609030804020204" pitchFamily="49" charset="0"/>
              </a:rPr>
              <a:t>from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>
                <a:solidFill>
                  <a:srgbClr val="7A3E9D"/>
                </a:solidFill>
                <a:latin typeface="Menlo" panose="020B060903080402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astropy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fr-FR" sz="1050" b="1" dirty="0">
                <a:solidFill>
                  <a:srgbClr val="7A3E9D"/>
                </a:solidFill>
                <a:latin typeface="Menlo" panose="020B060903080402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import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fits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import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numpy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as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np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import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matplotlib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pyplot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as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plt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fr-FR" sz="105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fits_file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= 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</a:t>
            </a:r>
            <a:r>
              <a:rPr lang="fr-FR" sz="1050" dirty="0" err="1">
                <a:solidFill>
                  <a:srgbClr val="448C27"/>
                </a:solidFill>
                <a:latin typeface="Menlo" panose="020B0609030804020204" pitchFamily="49" charset="0"/>
              </a:rPr>
              <a:t>Path_to_supercam_CDR_file.fits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fr-FR" sz="105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# Open the FITS file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 err="1">
                <a:solidFill>
                  <a:srgbClr val="4B69C6"/>
                </a:solidFill>
                <a:latin typeface="Menlo" panose="020B0609030804020204" pitchFamily="49" charset="0"/>
              </a:rPr>
              <a:t>with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fits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b="1" dirty="0" err="1">
                <a:solidFill>
                  <a:srgbClr val="AA3731"/>
                </a:solidFill>
                <a:latin typeface="Menlo" panose="020B0609030804020204" pitchFamily="49" charset="0"/>
              </a:rPr>
              <a:t>open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(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fits_file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)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as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hdul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: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# Read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Wave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, Spectrum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from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 LIBS, RAMAN or VIS CDR 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wave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=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hdul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['</a:t>
            </a:r>
            <a:r>
              <a:rPr lang="fr-FR" sz="1050" dirty="0" err="1">
                <a:solidFill>
                  <a:srgbClr val="448C27"/>
                </a:solidFill>
                <a:latin typeface="Menlo" panose="020B0609030804020204" pitchFamily="49" charset="0"/>
              </a:rPr>
              <a:t>Wavelength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'].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data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['</a:t>
            </a:r>
            <a:r>
              <a:rPr lang="fr-FR" sz="1050" dirty="0" err="1">
                <a:solidFill>
                  <a:srgbClr val="448C27"/>
                </a:solidFill>
                <a:latin typeface="Menlo" panose="020B0609030804020204" pitchFamily="49" charset="0"/>
              </a:rPr>
              <a:t>Wavelength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']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mean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=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hdul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['</a:t>
            </a:r>
            <a:r>
              <a:rPr lang="fr-FR" sz="1050" dirty="0" err="1">
                <a:solidFill>
                  <a:srgbClr val="448C27"/>
                </a:solidFill>
                <a:latin typeface="Menlo" panose="020B0609030804020204" pitchFamily="49" charset="0"/>
              </a:rPr>
              <a:t>Statistics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'].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data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['</a:t>
            </a:r>
            <a:r>
              <a:rPr lang="fr-FR" sz="1050" dirty="0" err="1">
                <a:solidFill>
                  <a:srgbClr val="448C27"/>
                </a:solidFill>
                <a:latin typeface="Menlo" panose="020B0609030804020204" pitchFamily="49" charset="0"/>
              </a:rPr>
              <a:t>Mean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']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fr-FR" sz="105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# Read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Wave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, Spectrum (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including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atm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 correction)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from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 IRS CDR (replace the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previous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 2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lines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)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#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wave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 =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hdul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['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Wavelength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'].data['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Wavelength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 (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um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)’]</a:t>
            </a:r>
          </a:p>
          <a:p>
            <a:pPr marL="0" indent="0">
              <a:buNone/>
            </a:pP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#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mean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 = 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hdul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['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Spectra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'].data['</a:t>
            </a:r>
            <a:r>
              <a:rPr lang="fr-FR" sz="1050" dirty="0" err="1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I_F_atm</a:t>
            </a:r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’] </a:t>
            </a:r>
          </a:p>
          <a:p>
            <a:pPr marL="0" indent="0">
              <a:buNone/>
            </a:pPr>
            <a:endParaRPr lang="fr-FR" sz="105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>
                <a:solidFill>
                  <a:srgbClr val="000000"/>
                </a:solidFill>
                <a:latin typeface="Menlo" panose="020B0609030804020204" pitchFamily="49" charset="0"/>
              </a:rPr>
              <a:t># </a:t>
            </a:r>
            <a:r>
              <a:rPr lang="fr-FR" sz="1050" dirty="0" err="1">
                <a:solidFill>
                  <a:srgbClr val="000000"/>
                </a:solidFill>
                <a:latin typeface="Menlo" panose="020B0609030804020204" pitchFamily="49" charset="0"/>
              </a:rPr>
              <a:t>retrieve</a:t>
            </a:r>
            <a:r>
              <a:rPr lang="fr-FR" sz="105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enlo" panose="020B0609030804020204" pitchFamily="49" charset="0"/>
              </a:rPr>
              <a:t>metadata</a:t>
            </a:r>
            <a:r>
              <a:rPr lang="fr-FR" sz="105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marL="0" indent="0">
              <a:buNone/>
            </a:pPr>
            <a:r>
              <a:rPr lang="fr-FR" sz="1050" dirty="0" err="1">
                <a:solidFill>
                  <a:srgbClr val="333333"/>
                </a:solidFill>
                <a:latin typeface="Menlo" panose="020B0609030804020204" pitchFamily="49" charset="0"/>
              </a:rPr>
              <a:t>header_entries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=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hdul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[‘</a:t>
            </a:r>
            <a:r>
              <a:rPr lang="fr-FR" sz="1050" dirty="0" err="1">
                <a:solidFill>
                  <a:srgbClr val="333333"/>
                </a:solidFill>
                <a:latin typeface="Menlo" panose="020B0609030804020204" pitchFamily="49" charset="0"/>
              </a:rPr>
              <a:t>Primary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'].header</a:t>
            </a:r>
          </a:p>
          <a:p>
            <a:pPr marL="0" indent="0">
              <a:buNone/>
            </a:pPr>
            <a:br>
              <a:rPr lang="fr-FR" sz="105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# Plot the data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plt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b="1" dirty="0" err="1">
                <a:solidFill>
                  <a:srgbClr val="AA3731"/>
                </a:solidFill>
                <a:latin typeface="Menlo" panose="020B0609030804020204" pitchFamily="49" charset="0"/>
              </a:rPr>
              <a:t>plot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(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wave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,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mean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)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plt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b="1" dirty="0" err="1">
                <a:solidFill>
                  <a:srgbClr val="AA3731"/>
                </a:solidFill>
                <a:latin typeface="Menlo" panose="020B0609030804020204" pitchFamily="49" charset="0"/>
              </a:rPr>
              <a:t>show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()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fr-FR" sz="1050" dirty="0"/>
            </a:b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388B6-5C93-3084-B935-62286E83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code for extracting LIBS, Raman, VIS and 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03208-905C-71B6-90B0-7D2064AB3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C9734-4A78-4621-89E8-64A548024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597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85EA2D-FA03-0F4B-81C1-D7D84E3D0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050" dirty="0" err="1">
                <a:solidFill>
                  <a:srgbClr val="4B69C6"/>
                </a:solidFill>
                <a:latin typeface="Menlo" panose="020B0609030804020204" pitchFamily="49" charset="0"/>
              </a:rPr>
              <a:t>from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>
                <a:solidFill>
                  <a:srgbClr val="7A3E9D"/>
                </a:solidFill>
                <a:latin typeface="Menlo" panose="020B060903080402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astropy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fr-FR" sz="1050" b="1" dirty="0">
                <a:solidFill>
                  <a:srgbClr val="7A3E9D"/>
                </a:solidFill>
                <a:latin typeface="Menlo" panose="020B060903080402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import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fits</a:t>
            </a:r>
            <a:endParaRPr lang="fr-FR" sz="105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import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numpy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as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np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import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matplotlib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pyplot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as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plt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fr-FR" sz="1050" dirty="0">
                <a:latin typeface="Menlo" panose="020B0609030804020204" pitchFamily="49" charset="0"/>
              </a:rPr>
            </a:b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fits_file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=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</a:t>
            </a:r>
            <a:r>
              <a:rPr lang="fr-FR" sz="1050" dirty="0" err="1">
                <a:solidFill>
                  <a:srgbClr val="448C27"/>
                </a:solidFill>
                <a:latin typeface="Menlo" panose="020B0609030804020204" pitchFamily="49" charset="0"/>
              </a:rPr>
              <a:t>Path_to_supercam_CDR_file.fits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# Open the FITS file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 err="1">
                <a:solidFill>
                  <a:srgbClr val="4B69C6"/>
                </a:solidFill>
                <a:latin typeface="Menlo" panose="020B0609030804020204" pitchFamily="49" charset="0"/>
              </a:rPr>
              <a:t>with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fits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b="1" dirty="0" err="1">
                <a:solidFill>
                  <a:srgbClr val="AA3731"/>
                </a:solidFill>
                <a:latin typeface="Menlo" panose="020B0609030804020204" pitchFamily="49" charset="0"/>
              </a:rPr>
              <a:t>open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(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fits_file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)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as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hdul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: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# Read image data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from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 the first RGB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HDUs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image_data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=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[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hdul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['</a:t>
            </a:r>
            <a:r>
              <a:rPr lang="fr-FR" sz="1050" dirty="0" err="1">
                <a:solidFill>
                  <a:srgbClr val="448C27"/>
                </a:solidFill>
                <a:latin typeface="Menlo" panose="020B0609030804020204" pitchFamily="49" charset="0"/>
              </a:rPr>
              <a:t>red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'].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data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,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hdul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['</a:t>
            </a:r>
            <a:r>
              <a:rPr lang="fr-FR" sz="1050" dirty="0">
                <a:solidFill>
                  <a:srgbClr val="448C27"/>
                </a:solidFill>
                <a:latin typeface="Menlo" panose="020B0609030804020204" pitchFamily="49" charset="0"/>
              </a:rPr>
              <a:t>green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'].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data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,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hdul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['</a:t>
            </a:r>
            <a:r>
              <a:rPr lang="fr-FR" sz="1050" dirty="0" err="1">
                <a:solidFill>
                  <a:srgbClr val="448C27"/>
                </a:solidFill>
                <a:latin typeface="Menlo" panose="020B0609030804020204" pitchFamily="49" charset="0"/>
              </a:rPr>
              <a:t>blue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'].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data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]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</a:b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>
                <a:solidFill>
                  <a:srgbClr val="000000"/>
                </a:solidFill>
                <a:latin typeface="Menlo" panose="020B0609030804020204" pitchFamily="49" charset="0"/>
              </a:rPr>
              <a:t># </a:t>
            </a:r>
            <a:r>
              <a:rPr lang="fr-FR" sz="1050" dirty="0" err="1">
                <a:solidFill>
                  <a:srgbClr val="000000"/>
                </a:solidFill>
                <a:latin typeface="Menlo" panose="020B0609030804020204" pitchFamily="49" charset="0"/>
              </a:rPr>
              <a:t>retrieve</a:t>
            </a:r>
            <a:r>
              <a:rPr lang="fr-FR" sz="105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enlo" panose="020B0609030804020204" pitchFamily="49" charset="0"/>
              </a:rPr>
              <a:t>metadata</a:t>
            </a:r>
            <a:r>
              <a:rPr lang="fr-FR" sz="105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marL="0" indent="0">
              <a:buNone/>
            </a:pPr>
            <a:r>
              <a:rPr lang="fr-FR" sz="1050" dirty="0" err="1">
                <a:solidFill>
                  <a:srgbClr val="333333"/>
                </a:solidFill>
                <a:latin typeface="Menlo" panose="020B0609030804020204" pitchFamily="49" charset="0"/>
              </a:rPr>
              <a:t>header_entries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=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hdul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['</a:t>
            </a:r>
            <a:r>
              <a:rPr lang="fr-FR" sz="1050" dirty="0" err="1">
                <a:solidFill>
                  <a:srgbClr val="333333"/>
                </a:solidFill>
                <a:latin typeface="Menlo" panose="020B0609030804020204" pitchFamily="49" charset="0"/>
              </a:rPr>
              <a:t>Primary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'].header</a:t>
            </a:r>
          </a:p>
          <a:p>
            <a:pPr marL="0" indent="0">
              <a:buNone/>
            </a:pPr>
            <a:b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</a:br>
            <a:endParaRPr lang="fr-FR" sz="1050" dirty="0">
              <a:solidFill>
                <a:srgbClr val="000000"/>
              </a:solidFill>
              <a:latin typeface="Avenir-Book" panose="02000503020000020003" pitchFamily="2" charset="0"/>
            </a:endParaRPr>
          </a:p>
          <a:p>
            <a:pPr marL="0" indent="0">
              <a:buNone/>
            </a:pP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#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Normalize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 the image data (use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your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own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normalization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method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)</a:t>
            </a:r>
            <a:endParaRPr lang="fr-FR" sz="1050" dirty="0">
              <a:solidFill>
                <a:srgbClr val="000000"/>
              </a:solidFill>
              <a:latin typeface="Avenir-Book" panose="02000503020000020003" pitchFamily="2" charset="0"/>
            </a:endParaRPr>
          </a:p>
          <a:p>
            <a:pPr marL="0" indent="0">
              <a:buNone/>
            </a:pP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normalized_images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=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[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img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/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np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max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(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img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)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for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img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in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image_data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]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#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Stack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 the images to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create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 an RGB image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rgb_image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=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np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b="1" dirty="0" err="1">
                <a:solidFill>
                  <a:srgbClr val="AA3731"/>
                </a:solidFill>
                <a:latin typeface="Menlo" panose="020B0609030804020204" pitchFamily="49" charset="0"/>
              </a:rPr>
              <a:t>stack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(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normalized_images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,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7A3E9D"/>
                </a:solidFill>
                <a:latin typeface="Menlo" panose="020B0609030804020204" pitchFamily="49" charset="0"/>
              </a:rPr>
              <a:t>axis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=-</a:t>
            </a:r>
            <a:r>
              <a:rPr lang="fr-FR" sz="1050" dirty="0">
                <a:solidFill>
                  <a:srgbClr val="9C5D27"/>
                </a:solidFill>
                <a:latin typeface="Menlo" panose="020B0609030804020204" pitchFamily="49" charset="0"/>
              </a:rPr>
              <a:t>1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)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</a:br>
            <a:endParaRPr lang="fr-FR" sz="1050" i="1" dirty="0">
              <a:solidFill>
                <a:srgbClr val="AAAAAA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# Display the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image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plt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b="1" dirty="0" err="1">
                <a:solidFill>
                  <a:srgbClr val="AA3731"/>
                </a:solidFill>
                <a:latin typeface="Menlo" panose="020B0609030804020204" pitchFamily="49" charset="0"/>
              </a:rPr>
              <a:t>imshow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(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rgb_image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)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plt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b="1" dirty="0" err="1">
                <a:solidFill>
                  <a:srgbClr val="AA3731"/>
                </a:solidFill>
                <a:latin typeface="Menlo" panose="020B0609030804020204" pitchFamily="49" charset="0"/>
              </a:rPr>
              <a:t>show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()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# Save the image to a file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plt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b="1" dirty="0" err="1">
                <a:solidFill>
                  <a:srgbClr val="AA3731"/>
                </a:solidFill>
                <a:latin typeface="Menlo" panose="020B0609030804020204" pitchFamily="49" charset="0"/>
              </a:rPr>
              <a:t>imsave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('</a:t>
            </a:r>
            <a:r>
              <a:rPr lang="fr-FR" sz="1050" dirty="0" err="1">
                <a:solidFill>
                  <a:srgbClr val="448C27"/>
                </a:solidFill>
                <a:latin typeface="Menlo" panose="020B0609030804020204" pitchFamily="49" charset="0"/>
              </a:rPr>
              <a:t>output_image.png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',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rgb_image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)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BD358B-DE82-184A-A757-DCC50D79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code for extracting RMI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A8DAE-2AD6-3343-8601-1AF992A3F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64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404F4D-E405-3D44-B8AD-E82959506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050" dirty="0" err="1">
                <a:solidFill>
                  <a:srgbClr val="4B69C6"/>
                </a:solidFill>
                <a:latin typeface="Menlo" panose="020B0609030804020204" pitchFamily="49" charset="0"/>
              </a:rPr>
              <a:t>from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>
                <a:solidFill>
                  <a:srgbClr val="7A3E9D"/>
                </a:solidFill>
                <a:latin typeface="Menlo" panose="020B060903080402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astropy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fr-FR" sz="1050" b="1" dirty="0">
                <a:solidFill>
                  <a:srgbClr val="7A3E9D"/>
                </a:solidFill>
                <a:latin typeface="Menlo" panose="020B060903080402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import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fits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import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numpy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as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np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import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matplotlib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pyplot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as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plt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fr-FR" sz="1050" dirty="0"/>
            </a:b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fits_file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=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</a:t>
            </a:r>
            <a:r>
              <a:rPr lang="fr-FR" sz="1050" dirty="0" err="1">
                <a:solidFill>
                  <a:srgbClr val="448C27"/>
                </a:solidFill>
                <a:latin typeface="Menlo" panose="020B0609030804020204" pitchFamily="49" charset="0"/>
              </a:rPr>
              <a:t>Path_to_supercam_CDR_file.fits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fr-FR" sz="1050" dirty="0"/>
            </a:b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# Open the FITS file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 err="1">
                <a:solidFill>
                  <a:srgbClr val="4B69C6"/>
                </a:solidFill>
                <a:latin typeface="Menlo" panose="020B0609030804020204" pitchFamily="49" charset="0"/>
              </a:rPr>
              <a:t>with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fits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b="1" dirty="0" err="1">
                <a:solidFill>
                  <a:srgbClr val="AA3731"/>
                </a:solidFill>
                <a:latin typeface="Menlo" panose="020B0609030804020204" pitchFamily="49" charset="0"/>
              </a:rPr>
              <a:t>open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(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fits_file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)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4B69C6"/>
                </a:solidFill>
                <a:latin typeface="Menlo" panose="020B0609030804020204" pitchFamily="49" charset="0"/>
              </a:rPr>
              <a:t>as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hdul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: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# Read time </a:t>
            </a:r>
            <a:r>
              <a:rPr lang="fr-FR" sz="1050" i="1" dirty="0" err="1">
                <a:solidFill>
                  <a:srgbClr val="AAAAAA"/>
                </a:solidFill>
                <a:latin typeface="Menlo" panose="020B0609030804020204" pitchFamily="49" charset="0"/>
              </a:rPr>
              <a:t>series</a:t>
            </a: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 for SuperCam Audio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sound_data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=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hdul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['</a:t>
            </a:r>
            <a:r>
              <a:rPr lang="fr-FR" sz="1050" dirty="0">
                <a:solidFill>
                  <a:srgbClr val="448C27"/>
                </a:solidFill>
                <a:latin typeface="Menlo" panose="020B0609030804020204" pitchFamily="49" charset="0"/>
              </a:rPr>
              <a:t>Sound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'].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data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['</a:t>
            </a:r>
            <a:r>
              <a:rPr lang="fr-FR" sz="1050" dirty="0">
                <a:solidFill>
                  <a:srgbClr val="448C27"/>
                </a:solidFill>
                <a:latin typeface="Menlo" panose="020B0609030804020204" pitchFamily="49" charset="0"/>
              </a:rPr>
              <a:t>Sound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']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fr-FR" sz="1050" dirty="0">
                <a:solidFill>
                  <a:srgbClr val="919191"/>
                </a:solidFill>
                <a:latin typeface="Menlo" panose="020B0609030804020204" pitchFamily="49" charset="0"/>
              </a:rPr>
            </a:b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>
                <a:solidFill>
                  <a:srgbClr val="919191"/>
                </a:solidFill>
                <a:latin typeface="Menlo" panose="020B0609030804020204" pitchFamily="49" charset="0"/>
              </a:rPr>
              <a:t># </a:t>
            </a:r>
            <a:r>
              <a:rPr lang="fr-FR" sz="1050" dirty="0" err="1">
                <a:solidFill>
                  <a:srgbClr val="919191"/>
                </a:solidFill>
                <a:latin typeface="Menlo" panose="020B0609030804020204" pitchFamily="49" charset="0"/>
              </a:rPr>
              <a:t>retrieve</a:t>
            </a:r>
            <a:r>
              <a:rPr lang="fr-FR" sz="1050" dirty="0">
                <a:solidFill>
                  <a:srgbClr val="919191"/>
                </a:solidFill>
                <a:latin typeface="Menlo" panose="020B0609030804020204" pitchFamily="49" charset="0"/>
              </a:rPr>
              <a:t> </a:t>
            </a:r>
            <a:r>
              <a:rPr lang="fr-FR" sz="1050" dirty="0" err="1">
                <a:solidFill>
                  <a:srgbClr val="919191"/>
                </a:solidFill>
                <a:latin typeface="Menlo" panose="020B0609030804020204" pitchFamily="49" charset="0"/>
              </a:rPr>
              <a:t>metadata</a:t>
            </a:r>
            <a:r>
              <a:rPr lang="fr-FR" sz="1050" dirty="0">
                <a:solidFill>
                  <a:srgbClr val="919191"/>
                </a:solidFill>
                <a:latin typeface="Menlo" panose="020B0609030804020204" pitchFamily="49" charset="0"/>
              </a:rPr>
              <a:t> 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dirty="0" err="1">
                <a:solidFill>
                  <a:srgbClr val="333333"/>
                </a:solidFill>
                <a:latin typeface="Menlo" panose="020B0609030804020204" pitchFamily="49" charset="0"/>
              </a:rPr>
              <a:t>header_entries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 = 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hdul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['</a:t>
            </a:r>
            <a:r>
              <a:rPr lang="fr-FR" sz="1050" dirty="0" err="1">
                <a:solidFill>
                  <a:srgbClr val="333333"/>
                </a:solidFill>
                <a:latin typeface="Menlo" panose="020B0609030804020204" pitchFamily="49" charset="0"/>
              </a:rPr>
              <a:t>Primary</a:t>
            </a:r>
            <a: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  <a:t>'].header</a:t>
            </a:r>
          </a:p>
          <a:p>
            <a:pPr marL="0" indent="0">
              <a:buNone/>
            </a:pPr>
            <a:br>
              <a:rPr lang="fr-FR" sz="1050" dirty="0">
                <a:solidFill>
                  <a:srgbClr val="333333"/>
                </a:solidFill>
                <a:latin typeface="Menlo" panose="020B0609030804020204" pitchFamily="49" charset="0"/>
              </a:rPr>
            </a:b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i="1" dirty="0">
                <a:solidFill>
                  <a:srgbClr val="AAAAAA"/>
                </a:solidFill>
                <a:latin typeface="Menlo" panose="020B0609030804020204" pitchFamily="49" charset="0"/>
              </a:rPr>
              <a:t># Plot the data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plt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b="1" dirty="0" err="1">
                <a:solidFill>
                  <a:srgbClr val="AA3731"/>
                </a:solidFill>
                <a:latin typeface="Menlo" panose="020B0609030804020204" pitchFamily="49" charset="0"/>
              </a:rPr>
              <a:t>plot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(</a:t>
            </a:r>
            <a:r>
              <a:rPr lang="fr-FR" sz="1050" dirty="0" err="1">
                <a:solidFill>
                  <a:srgbClr val="7A3E9D"/>
                </a:solidFill>
                <a:latin typeface="Menlo" panose="020B0609030804020204" pitchFamily="49" charset="0"/>
              </a:rPr>
              <a:t>sound_data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)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fr-FR" sz="1050" b="1" dirty="0" err="1">
                <a:solidFill>
                  <a:srgbClr val="7A3E9D"/>
                </a:solidFill>
                <a:latin typeface="Menlo" panose="020B0609030804020204" pitchFamily="49" charset="0"/>
              </a:rPr>
              <a:t>plt</a:t>
            </a:r>
            <a:r>
              <a:rPr lang="fr-FR" sz="1050" dirty="0" err="1">
                <a:solidFill>
                  <a:srgbClr val="777777"/>
                </a:solidFill>
                <a:latin typeface="Menlo" panose="020B0609030804020204" pitchFamily="49" charset="0"/>
              </a:rPr>
              <a:t>.</a:t>
            </a:r>
            <a:r>
              <a:rPr lang="fr-FR" sz="1050" b="1" dirty="0" err="1">
                <a:solidFill>
                  <a:srgbClr val="AA3731"/>
                </a:solidFill>
                <a:latin typeface="Menlo" panose="020B0609030804020204" pitchFamily="49" charset="0"/>
              </a:rPr>
              <a:t>show</a:t>
            </a:r>
            <a:r>
              <a:rPr lang="fr-FR" sz="1050" dirty="0">
                <a:solidFill>
                  <a:srgbClr val="777777"/>
                </a:solidFill>
                <a:latin typeface="Menlo" panose="020B0609030804020204" pitchFamily="49" charset="0"/>
              </a:rPr>
              <a:t>()</a:t>
            </a:r>
            <a:endParaRPr lang="fr-FR" sz="1050" dirty="0">
              <a:solidFill>
                <a:srgbClr val="333333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A5E4B1-E5AE-3D47-8D4A-C56D134B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code for extracting microphone recordings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BDAF1-AA44-7D4E-8137-96024D70A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56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Flow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12" y="-118395"/>
            <a:ext cx="6320840" cy="697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10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Focus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RMI image on 1</a:t>
            </a:r>
            <a:r>
              <a:rPr lang="en-US" baseline="30000" dirty="0"/>
              <a:t>st</a:t>
            </a:r>
            <a:r>
              <a:rPr lang="en-US" dirty="0"/>
              <a:t> point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Spectral observations, 1</a:t>
            </a:r>
            <a:r>
              <a:rPr lang="en-US" baseline="30000" dirty="0"/>
              <a:t>st</a:t>
            </a:r>
            <a:r>
              <a:rPr lang="en-US" dirty="0"/>
              <a:t> point: LIBS first to remove dust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Move mast and repeat spectral obs., points 2-4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Focus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Spectral observations, last point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RMI image on last point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(Additional focuses and RMIs are used on longer </a:t>
            </a:r>
            <a:r>
              <a:rPr lang="en-US" dirty="0" err="1"/>
              <a:t>rasters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1x5 Raster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36364" y="-111956"/>
            <a:ext cx="9509760" cy="950976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116924" y="4368604"/>
            <a:ext cx="548640" cy="5486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217508" y="4469188"/>
            <a:ext cx="347472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354668" y="4606348"/>
            <a:ext cx="73152" cy="7315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828882" y="4370876"/>
            <a:ext cx="548640" cy="5486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929466" y="4471460"/>
            <a:ext cx="347472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066626" y="4608620"/>
            <a:ext cx="73152" cy="7315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527192" y="4359500"/>
            <a:ext cx="548640" cy="5486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627776" y="4460084"/>
            <a:ext cx="347472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764936" y="4597244"/>
            <a:ext cx="73152" cy="7315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223235" y="4359500"/>
            <a:ext cx="548640" cy="5486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323819" y="4460084"/>
            <a:ext cx="347472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460979" y="4597244"/>
            <a:ext cx="73152" cy="7315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7932920" y="4359503"/>
            <a:ext cx="548640" cy="5486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8033504" y="4460087"/>
            <a:ext cx="347472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170664" y="4597247"/>
            <a:ext cx="73152" cy="7315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09140" y="-96036"/>
            <a:ext cx="9509760" cy="950976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9074" y="5486400"/>
            <a:ext cx="4427621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Overlapping region contains image portions with and without the laser pits, depending on which image is used.</a:t>
            </a:r>
          </a:p>
        </p:txBody>
      </p:sp>
    </p:spTree>
    <p:extLst>
      <p:ext uri="{BB962C8B-B14F-4D97-AF65-F5344CB8AC3E}">
        <p14:creationId xmlns:p14="http://schemas.microsoft.com/office/powerpoint/2010/main" val="6831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857713" y="4213144"/>
            <a:ext cx="3916218" cy="19978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SuperCam’s</a:t>
            </a:r>
            <a:r>
              <a:rPr lang="en-US" dirty="0"/>
              <a:t> Characteristic Scales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0" y="1264062"/>
            <a:ext cx="12212574" cy="51661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967545" y="4314933"/>
            <a:ext cx="4729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SuperCam’s</a:t>
            </a:r>
            <a:r>
              <a:rPr lang="en-US" sz="2000" b="1" dirty="0"/>
              <a:t> characteristic scales are between 100 µm and 1 cm for targets between 2 m and 7 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7545" y="5691568"/>
            <a:ext cx="11432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1.3-2.6 µm</a:t>
            </a:r>
          </a:p>
          <a:p>
            <a:endParaRPr lang="en-US" sz="1400" dirty="0"/>
          </a:p>
          <a:p>
            <a:r>
              <a:rPr lang="en-US" sz="1400" dirty="0"/>
              <a:t>0.4-0.85 µm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824603" y="5661764"/>
            <a:ext cx="1142942" cy="187891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824603" y="6060900"/>
            <a:ext cx="1142942" cy="187891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8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OUTLINE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err="1"/>
              <a:t>Purpose</a:t>
            </a:r>
            <a:r>
              <a:rPr lang="fr-FR" sz="2800" dirty="0"/>
              <a:t> &amp; agenda </a:t>
            </a:r>
          </a:p>
          <a:p>
            <a:r>
              <a:rPr lang="fr-FR" sz="2800" dirty="0"/>
              <a:t>SuperCam instrument in a </a:t>
            </a:r>
            <a:r>
              <a:rPr lang="fr-FR" sz="2800" dirty="0" err="1"/>
              <a:t>nutshell</a:t>
            </a:r>
            <a:endParaRPr lang="fr-FR" sz="2800" dirty="0"/>
          </a:p>
          <a:p>
            <a:r>
              <a:rPr lang="fr-FR" sz="2800" dirty="0" err="1"/>
              <a:t>Where</a:t>
            </a:r>
            <a:r>
              <a:rPr lang="fr-FR" sz="2800" dirty="0"/>
              <a:t> to </a:t>
            </a:r>
            <a:r>
              <a:rPr lang="fr-FR" sz="2800" dirty="0" err="1"/>
              <a:t>find</a:t>
            </a:r>
            <a:r>
              <a:rPr lang="fr-FR" sz="2800" dirty="0"/>
              <a:t> data, PDS nomenclature</a:t>
            </a:r>
          </a:p>
          <a:p>
            <a:r>
              <a:rPr lang="fr-FR" sz="2800" dirty="0"/>
              <a:t>Formats of data files</a:t>
            </a:r>
          </a:p>
          <a:p>
            <a:r>
              <a:rPr lang="fr-FR" sz="2800" dirty="0"/>
              <a:t>Fields of </a:t>
            </a:r>
            <a:r>
              <a:rPr lang="fr-FR" sz="2800" dirty="0" err="1"/>
              <a:t>view</a:t>
            </a:r>
            <a:r>
              <a:rPr lang="fr-FR" sz="2800" dirty="0"/>
              <a:t>, </a:t>
            </a:r>
            <a:r>
              <a:rPr lang="fr-FR" sz="2800" dirty="0" err="1"/>
              <a:t>overlap</a:t>
            </a:r>
            <a:endParaRPr lang="fr-FR" sz="2800" dirty="0"/>
          </a:p>
          <a:p>
            <a:r>
              <a:rPr lang="fr-FR" sz="2800" dirty="0"/>
              <a:t>Operations, </a:t>
            </a:r>
            <a:r>
              <a:rPr lang="fr-FR" sz="2800" dirty="0" err="1"/>
              <a:t>order</a:t>
            </a:r>
            <a:r>
              <a:rPr lang="fr-FR" sz="2800" dirty="0"/>
              <a:t> of </a:t>
            </a:r>
            <a:r>
              <a:rPr lang="fr-FR" sz="2800" dirty="0" err="1"/>
              <a:t>ops</a:t>
            </a:r>
            <a:r>
              <a:rPr lang="fr-FR" sz="2800" dirty="0"/>
              <a:t>, nomenclature</a:t>
            </a:r>
          </a:p>
          <a:p>
            <a:r>
              <a:rPr lang="fr-FR" sz="2800" dirty="0" err="1"/>
              <a:t>Other</a:t>
            </a:r>
            <a:r>
              <a:rPr lang="fr-FR" sz="2800" dirty="0"/>
              <a:t> </a:t>
            </a:r>
            <a:r>
              <a:rPr lang="fr-FR" sz="2800" dirty="0" err="1"/>
              <a:t>activities</a:t>
            </a:r>
            <a:endParaRPr lang="fr-FR" sz="2800" dirty="0"/>
          </a:p>
          <a:p>
            <a:r>
              <a:rPr lang="fr-FR" sz="2800" dirty="0"/>
              <a:t>Mission</a:t>
            </a:r>
          </a:p>
          <a:p>
            <a:r>
              <a:rPr lang="fr-FR" sz="2800" dirty="0"/>
              <a:t>Papers</a:t>
            </a:r>
          </a:p>
          <a:p>
            <a:r>
              <a:rPr lang="fr-FR" sz="2800" dirty="0"/>
              <a:t>Collaborations</a:t>
            </a:r>
          </a:p>
          <a:p>
            <a:endParaRPr lang="fr-FR" dirty="0"/>
          </a:p>
        </p:txBody>
      </p:sp>
      <p:pic>
        <p:nvPicPr>
          <p:cNvPr id="5" name="Picture 4" descr="A machine on a pole&#10;&#10;AI-generated content may be incorrect.">
            <a:extLst>
              <a:ext uri="{FF2B5EF4-FFF2-40B4-BE49-F238E27FC236}">
                <a16:creationId xmlns:a16="http://schemas.microsoft.com/office/drawing/2014/main" id="{125344D2-E210-55B2-8B45-D007C6526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7958" y="920559"/>
            <a:ext cx="4714042" cy="59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6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Fields of View of IR Spectrometer </a:t>
            </a:r>
            <a:br>
              <a:rPr lang="en-US" dirty="0"/>
            </a:br>
            <a:r>
              <a:rPr lang="en-US" dirty="0"/>
              <a:t>and Body Unit Spectrometers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509" y="1151906"/>
            <a:ext cx="11507190" cy="50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16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of Focus for Each Technique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85" y="1084792"/>
            <a:ext cx="5398836" cy="2602988"/>
          </a:xfrm>
          <a:prstGeom prst="rect">
            <a:avLst/>
          </a:prstGeom>
        </p:spPr>
      </p:pic>
      <p:pic>
        <p:nvPicPr>
          <p:cNvPr id="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0" y="3840902"/>
            <a:ext cx="5331189" cy="2589330"/>
          </a:xfrm>
          <a:prstGeom prst="rect">
            <a:avLst/>
          </a:prstGeom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1" y="1084792"/>
            <a:ext cx="5331188" cy="26029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15385" y="4018314"/>
            <a:ext cx="5759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of field at 2 m (top, left), at 7 m (top, right), at 30 m (bottom) for different performance criteria – see text for their definition: IR collect (blue), BU collect (grey), RMI (orange), plasma creation (yellow). The horizontal axis is variations of the focus distance with regards to the target distance.</a:t>
            </a:r>
          </a:p>
        </p:txBody>
      </p:sp>
      <p:sp>
        <p:nvSpPr>
          <p:cNvPr id="9" name="ZoneTexte 2"/>
          <p:cNvSpPr txBox="1"/>
          <p:nvPr/>
        </p:nvSpPr>
        <p:spPr>
          <a:xfrm>
            <a:off x="4479842" y="2100603"/>
            <a:ext cx="498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 m</a:t>
            </a:r>
          </a:p>
        </p:txBody>
      </p:sp>
      <p:sp>
        <p:nvSpPr>
          <p:cNvPr id="10" name="ZoneTexte 8"/>
          <p:cNvSpPr txBox="1"/>
          <p:nvPr/>
        </p:nvSpPr>
        <p:spPr>
          <a:xfrm>
            <a:off x="4479842" y="4529478"/>
            <a:ext cx="603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 m</a:t>
            </a:r>
          </a:p>
        </p:txBody>
      </p:sp>
      <p:sp>
        <p:nvSpPr>
          <p:cNvPr id="11" name="ZoneTexte 9"/>
          <p:cNvSpPr txBox="1"/>
          <p:nvPr/>
        </p:nvSpPr>
        <p:spPr>
          <a:xfrm>
            <a:off x="9562706" y="1522084"/>
            <a:ext cx="498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7 m</a:t>
            </a:r>
          </a:p>
        </p:txBody>
      </p:sp>
    </p:spTree>
    <p:extLst>
      <p:ext uri="{BB962C8B-B14F-4D97-AF65-F5344CB8AC3E}">
        <p14:creationId xmlns:p14="http://schemas.microsoft.com/office/powerpoint/2010/main" val="101512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1FDE4D4-4BC5-38D7-7F63-7A1716BE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SuperCam Organization Chart</a:t>
            </a:r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67026EEE-0F71-DF53-A8A4-FB723F7CFE87}"/>
              </a:ext>
            </a:extLst>
          </p:cNvPr>
          <p:cNvSpPr txBox="1">
            <a:spLocks/>
          </p:cNvSpPr>
          <p:nvPr/>
        </p:nvSpPr>
        <p:spPr>
          <a:xfrm>
            <a:off x="1071037" y="6473460"/>
            <a:ext cx="8204202" cy="3217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buNone/>
              <a:defRPr sz="900" b="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marR="0" lvl="2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This document has been reviewed and determined not to contain export controlled technical data.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CCCB5C-ACDC-6680-A8A4-C62E26BFF119}"/>
              </a:ext>
            </a:extLst>
          </p:cNvPr>
          <p:cNvSpPr/>
          <p:nvPr/>
        </p:nvSpPr>
        <p:spPr>
          <a:xfrm>
            <a:off x="2122037" y="5311409"/>
            <a:ext cx="6835920" cy="1403957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ZoneTexte 3">
            <a:extLst>
              <a:ext uri="{FF2B5EF4-FFF2-40B4-BE49-F238E27FC236}">
                <a16:creationId xmlns:a16="http://schemas.microsoft.com/office/drawing/2014/main" id="{DF3271A7-F0C6-59F1-4D32-7555928F6AFC}"/>
              </a:ext>
            </a:extLst>
          </p:cNvPr>
          <p:cNvSpPr txBox="1"/>
          <p:nvPr/>
        </p:nvSpPr>
        <p:spPr>
          <a:xfrm>
            <a:off x="5251869" y="1218374"/>
            <a:ext cx="130516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SuperCam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Co-PI R. Wiens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Co-PI A. Cousin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DPI S. Clegg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DPI O. Gasnault</a:t>
            </a:r>
          </a:p>
        </p:txBody>
      </p:sp>
      <p:sp>
        <p:nvSpPr>
          <p:cNvPr id="43" name="ZoneTexte 4">
            <a:extLst>
              <a:ext uri="{FF2B5EF4-FFF2-40B4-BE49-F238E27FC236}">
                <a16:creationId xmlns:a16="http://schemas.microsoft.com/office/drawing/2014/main" id="{4C9CF541-4E68-D2D5-4315-6A8337807FC3}"/>
              </a:ext>
            </a:extLst>
          </p:cNvPr>
          <p:cNvSpPr txBox="1"/>
          <p:nvPr/>
        </p:nvSpPr>
        <p:spPr>
          <a:xfrm>
            <a:off x="7633033" y="2764979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Operations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ZoneTexte 5">
            <a:extLst>
              <a:ext uri="{FF2B5EF4-FFF2-40B4-BE49-F238E27FC236}">
                <a16:creationId xmlns:a16="http://schemas.microsoft.com/office/drawing/2014/main" id="{F38B6904-98DC-58A6-9341-83EEE6FBB244}"/>
              </a:ext>
            </a:extLst>
          </p:cNvPr>
          <p:cNvSpPr txBox="1"/>
          <p:nvPr/>
        </p:nvSpPr>
        <p:spPr>
          <a:xfrm>
            <a:off x="3398826" y="3335985"/>
            <a:ext cx="129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Science pipeline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P. Pilleri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M. Brand</a:t>
            </a:r>
          </a:p>
        </p:txBody>
      </p:sp>
      <p:cxnSp>
        <p:nvCxnSpPr>
          <p:cNvPr id="45" name="Connecteur : en angle 8">
            <a:extLst>
              <a:ext uri="{FF2B5EF4-FFF2-40B4-BE49-F238E27FC236}">
                <a16:creationId xmlns:a16="http://schemas.microsoft.com/office/drawing/2014/main" id="{39E43936-9916-4DD4-7654-41FFA8FE767B}"/>
              </a:ext>
            </a:extLst>
          </p:cNvPr>
          <p:cNvCxnSpPr>
            <a:cxnSpLocks/>
            <a:stCxn id="56" idx="2"/>
            <a:endCxn id="44" idx="0"/>
          </p:cNvCxnSpPr>
          <p:nvPr/>
        </p:nvCxnSpPr>
        <p:spPr>
          <a:xfrm rot="5400000">
            <a:off x="4421589" y="2730383"/>
            <a:ext cx="232458" cy="978747"/>
          </a:xfrm>
          <a:prstGeom prst="bentConnector3">
            <a:avLst/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6" name="Connecteur : en angle 11">
            <a:extLst>
              <a:ext uri="{FF2B5EF4-FFF2-40B4-BE49-F238E27FC236}">
                <a16:creationId xmlns:a16="http://schemas.microsoft.com/office/drawing/2014/main" id="{3D960EA3-913A-262E-519D-3B49F78C0C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63721" y="2500049"/>
            <a:ext cx="1715337" cy="338204"/>
          </a:xfrm>
          <a:prstGeom prst="bentConnector2">
            <a:avLst/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7" name="Connecteur : en angle 14">
            <a:extLst>
              <a:ext uri="{FF2B5EF4-FFF2-40B4-BE49-F238E27FC236}">
                <a16:creationId xmlns:a16="http://schemas.microsoft.com/office/drawing/2014/main" id="{A08B2B4D-09EC-9836-1DC3-6901CEF37338}"/>
              </a:ext>
            </a:extLst>
          </p:cNvPr>
          <p:cNvCxnSpPr>
            <a:cxnSpLocks/>
            <a:stCxn id="42" idx="2"/>
            <a:endCxn id="49" idx="0"/>
          </p:cNvCxnSpPr>
          <p:nvPr/>
        </p:nvCxnSpPr>
        <p:spPr>
          <a:xfrm rot="16200000" flipH="1">
            <a:off x="5931730" y="2237535"/>
            <a:ext cx="500161" cy="554717"/>
          </a:xfrm>
          <a:prstGeom prst="bentConnector3">
            <a:avLst/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8" name="ZoneTexte 18">
            <a:extLst>
              <a:ext uri="{FF2B5EF4-FFF2-40B4-BE49-F238E27FC236}">
                <a16:creationId xmlns:a16="http://schemas.microsoft.com/office/drawing/2014/main" id="{BD3E840E-88C4-0C21-FCA4-C45C9828B085}"/>
              </a:ext>
            </a:extLst>
          </p:cNvPr>
          <p:cNvSpPr txBox="1"/>
          <p:nvPr/>
        </p:nvSpPr>
        <p:spPr>
          <a:xfrm>
            <a:off x="5079569" y="3515699"/>
            <a:ext cx="1296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Lab. units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LANL (S. Clegg)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IRAP (A. Fau)</a:t>
            </a:r>
          </a:p>
        </p:txBody>
      </p:sp>
      <p:sp>
        <p:nvSpPr>
          <p:cNvPr id="49" name="ZoneTexte 19">
            <a:extLst>
              <a:ext uri="{FF2B5EF4-FFF2-40B4-BE49-F238E27FC236}">
                <a16:creationId xmlns:a16="http://schemas.microsoft.com/office/drawing/2014/main" id="{C19F8153-4313-F8DA-C81A-42F851E142D8}"/>
              </a:ext>
            </a:extLst>
          </p:cNvPr>
          <p:cNvSpPr txBox="1"/>
          <p:nvPr/>
        </p:nvSpPr>
        <p:spPr>
          <a:xfrm>
            <a:off x="5899560" y="2764975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Hardware</a:t>
            </a:r>
          </a:p>
        </p:txBody>
      </p:sp>
      <p:cxnSp>
        <p:nvCxnSpPr>
          <p:cNvPr id="50" name="Connecteur : en angle 28">
            <a:extLst>
              <a:ext uri="{FF2B5EF4-FFF2-40B4-BE49-F238E27FC236}">
                <a16:creationId xmlns:a16="http://schemas.microsoft.com/office/drawing/2014/main" id="{8E3EF9DA-18EA-8C89-BF70-1BED719FFD68}"/>
              </a:ext>
            </a:extLst>
          </p:cNvPr>
          <p:cNvCxnSpPr>
            <a:cxnSpLocks/>
            <a:stCxn id="49" idx="2"/>
            <a:endCxn id="48" idx="0"/>
          </p:cNvCxnSpPr>
          <p:nvPr/>
        </p:nvCxnSpPr>
        <p:spPr>
          <a:xfrm rot="5400000">
            <a:off x="5887347" y="2943877"/>
            <a:ext cx="412170" cy="73147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1" name="Connecteur : en angle 31">
            <a:extLst>
              <a:ext uri="{FF2B5EF4-FFF2-40B4-BE49-F238E27FC236}">
                <a16:creationId xmlns:a16="http://schemas.microsoft.com/office/drawing/2014/main" id="{EED40113-79E1-0E5A-789C-0A63ED86E706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 rot="16200000" flipH="1">
            <a:off x="6835734" y="1333531"/>
            <a:ext cx="500165" cy="236272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2" name="ZoneTexte 34">
            <a:extLst>
              <a:ext uri="{FF2B5EF4-FFF2-40B4-BE49-F238E27FC236}">
                <a16:creationId xmlns:a16="http://schemas.microsoft.com/office/drawing/2014/main" id="{8467E7A2-36EE-BF57-06BE-4474348D9CB5}"/>
              </a:ext>
            </a:extLst>
          </p:cNvPr>
          <p:cNvSpPr txBox="1"/>
          <p:nvPr/>
        </p:nvSpPr>
        <p:spPr>
          <a:xfrm>
            <a:off x="7795224" y="5465492"/>
            <a:ext cx="1056701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ePUL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ePDL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LANL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CNES</a:t>
            </a:r>
          </a:p>
        </p:txBody>
      </p:sp>
      <p:sp>
        <p:nvSpPr>
          <p:cNvPr id="53" name="ZoneTexte 43">
            <a:extLst>
              <a:ext uri="{FF2B5EF4-FFF2-40B4-BE49-F238E27FC236}">
                <a16:creationId xmlns:a16="http://schemas.microsoft.com/office/drawing/2014/main" id="{AF0072FF-EEEC-889A-8A32-B7D8AF5336AC}"/>
              </a:ext>
            </a:extLst>
          </p:cNvPr>
          <p:cNvSpPr txBox="1"/>
          <p:nvPr/>
        </p:nvSpPr>
        <p:spPr>
          <a:xfrm>
            <a:off x="6839186" y="4268390"/>
            <a:ext cx="1473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Staffing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Activity dev.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Characterizations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Anomaly res.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Uplink Tools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54" name="Connecteur : en angle 72">
            <a:extLst>
              <a:ext uri="{FF2B5EF4-FFF2-40B4-BE49-F238E27FC236}">
                <a16:creationId xmlns:a16="http://schemas.microsoft.com/office/drawing/2014/main" id="{788C07A7-A6C4-EAE0-66AE-9BA69A838985}"/>
              </a:ext>
            </a:extLst>
          </p:cNvPr>
          <p:cNvCxnSpPr>
            <a:cxnSpLocks/>
            <a:stCxn id="43" idx="2"/>
            <a:endCxn id="53" idx="0"/>
          </p:cNvCxnSpPr>
          <p:nvPr/>
        </p:nvCxnSpPr>
        <p:spPr>
          <a:xfrm rot="5400000">
            <a:off x="7339126" y="3340334"/>
            <a:ext cx="1164857" cy="69125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5" name="ZoneTexte 75">
            <a:extLst>
              <a:ext uri="{FF2B5EF4-FFF2-40B4-BE49-F238E27FC236}">
                <a16:creationId xmlns:a16="http://schemas.microsoft.com/office/drawing/2014/main" id="{35437ADE-EC31-8FD0-35E0-CB2CAAD6DD06}"/>
              </a:ext>
            </a:extLst>
          </p:cNvPr>
          <p:cNvSpPr txBox="1"/>
          <p:nvPr/>
        </p:nvSpPr>
        <p:spPr>
          <a:xfrm>
            <a:off x="5891205" y="5465492"/>
            <a:ext cx="1090363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Inst. experts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T. Nelson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P. Bernardi</a:t>
            </a:r>
          </a:p>
        </p:txBody>
      </p:sp>
      <p:sp>
        <p:nvSpPr>
          <p:cNvPr id="56" name="ZoneTexte 89">
            <a:extLst>
              <a:ext uri="{FF2B5EF4-FFF2-40B4-BE49-F238E27FC236}">
                <a16:creationId xmlns:a16="http://schemas.microsoft.com/office/drawing/2014/main" id="{AFF9F134-3313-E706-1347-3FAA6ADA3D51}"/>
              </a:ext>
            </a:extLst>
          </p:cNvPr>
          <p:cNvSpPr txBox="1"/>
          <p:nvPr/>
        </p:nvSpPr>
        <p:spPr>
          <a:xfrm>
            <a:off x="4712842" y="276497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GDS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57" name="Connecteur : en angle 92">
            <a:extLst>
              <a:ext uri="{FF2B5EF4-FFF2-40B4-BE49-F238E27FC236}">
                <a16:creationId xmlns:a16="http://schemas.microsoft.com/office/drawing/2014/main" id="{DED2958A-AB35-887F-ADF4-F84617728DDB}"/>
              </a:ext>
            </a:extLst>
          </p:cNvPr>
          <p:cNvCxnSpPr>
            <a:cxnSpLocks/>
            <a:stCxn id="42" idx="2"/>
            <a:endCxn id="56" idx="0"/>
          </p:cNvCxnSpPr>
          <p:nvPr/>
        </p:nvCxnSpPr>
        <p:spPr>
          <a:xfrm rot="5400000">
            <a:off x="5215743" y="2076263"/>
            <a:ext cx="500159" cy="87726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8" name="Connecteur droit 15">
            <a:extLst>
              <a:ext uri="{FF2B5EF4-FFF2-40B4-BE49-F238E27FC236}">
                <a16:creationId xmlns:a16="http://schemas.microsoft.com/office/drawing/2014/main" id="{43549593-A23C-2E71-0569-76A83A672ED7}"/>
              </a:ext>
            </a:extLst>
          </p:cNvPr>
          <p:cNvCxnSpPr>
            <a:cxnSpLocks/>
            <a:stCxn id="56" idx="2"/>
            <a:endCxn id="61" idx="0"/>
          </p:cNvCxnSpPr>
          <p:nvPr/>
        </p:nvCxnSpPr>
        <p:spPr>
          <a:xfrm>
            <a:off x="5027191" y="3103527"/>
            <a:ext cx="7183" cy="2468233"/>
          </a:xfrm>
          <a:prstGeom prst="line">
            <a:avLst/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9" name="Connecteur droit 17">
            <a:extLst>
              <a:ext uri="{FF2B5EF4-FFF2-40B4-BE49-F238E27FC236}">
                <a16:creationId xmlns:a16="http://schemas.microsoft.com/office/drawing/2014/main" id="{17662F97-DF21-524B-DAAB-1308EA84DA5A}"/>
              </a:ext>
            </a:extLst>
          </p:cNvPr>
          <p:cNvCxnSpPr>
            <a:cxnSpLocks/>
            <a:stCxn id="49" idx="2"/>
            <a:endCxn id="55" idx="0"/>
          </p:cNvCxnSpPr>
          <p:nvPr/>
        </p:nvCxnSpPr>
        <p:spPr>
          <a:xfrm flipH="1">
            <a:off x="6436387" y="3103529"/>
            <a:ext cx="22782" cy="2361963"/>
          </a:xfrm>
          <a:prstGeom prst="line">
            <a:avLst/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0" name="Connecteur droit 21">
            <a:extLst>
              <a:ext uri="{FF2B5EF4-FFF2-40B4-BE49-F238E27FC236}">
                <a16:creationId xmlns:a16="http://schemas.microsoft.com/office/drawing/2014/main" id="{4BA673BA-8F53-7BE3-EC04-EA0E9193B8DA}"/>
              </a:ext>
            </a:extLst>
          </p:cNvPr>
          <p:cNvCxnSpPr>
            <a:endCxn id="52" idx="0"/>
          </p:cNvCxnSpPr>
          <p:nvPr/>
        </p:nvCxnSpPr>
        <p:spPr>
          <a:xfrm>
            <a:off x="8268159" y="2933950"/>
            <a:ext cx="55416" cy="2531542"/>
          </a:xfrm>
          <a:prstGeom prst="line">
            <a:avLst/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1" name="ZoneTexte 53">
            <a:extLst>
              <a:ext uri="{FF2B5EF4-FFF2-40B4-BE49-F238E27FC236}">
                <a16:creationId xmlns:a16="http://schemas.microsoft.com/office/drawing/2014/main" id="{D59DD6E0-08CB-1ED1-065A-FF5B1CBB6330}"/>
              </a:ext>
            </a:extLst>
          </p:cNvPr>
          <p:cNvSpPr txBox="1"/>
          <p:nvPr/>
        </p:nvSpPr>
        <p:spPr>
          <a:xfrm>
            <a:off x="4481979" y="5571760"/>
            <a:ext cx="1104790" cy="83099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Data experts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A. Sheridan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P. Pilleri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M. Brand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EA92F02-12D3-E44D-896C-0D241E841EFC}"/>
              </a:ext>
            </a:extLst>
          </p:cNvPr>
          <p:cNvSpPr/>
          <p:nvPr/>
        </p:nvSpPr>
        <p:spPr>
          <a:xfrm>
            <a:off x="5010718" y="4700028"/>
            <a:ext cx="1471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PDS delivery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A. Sheridan</a:t>
            </a:r>
          </a:p>
        </p:txBody>
      </p:sp>
      <p:cxnSp>
        <p:nvCxnSpPr>
          <p:cNvPr id="63" name="Connecteur : en angle 45">
            <a:extLst>
              <a:ext uri="{FF2B5EF4-FFF2-40B4-BE49-F238E27FC236}">
                <a16:creationId xmlns:a16="http://schemas.microsoft.com/office/drawing/2014/main" id="{2E4A0DB2-D32E-5D75-E071-11007C163BED}"/>
              </a:ext>
            </a:extLst>
          </p:cNvPr>
          <p:cNvCxnSpPr/>
          <p:nvPr/>
        </p:nvCxnSpPr>
        <p:spPr>
          <a:xfrm rot="16200000" flipH="1">
            <a:off x="4506089" y="3459715"/>
            <a:ext cx="1761421" cy="719206"/>
          </a:xfrm>
          <a:prstGeom prst="bentConnector3">
            <a:avLst>
              <a:gd name="adj1" fmla="val 76182"/>
            </a:avLst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4" name="ZoneTexte 61">
            <a:extLst>
              <a:ext uri="{FF2B5EF4-FFF2-40B4-BE49-F238E27FC236}">
                <a16:creationId xmlns:a16="http://schemas.microsoft.com/office/drawing/2014/main" id="{D948EF34-1A6A-8267-E22F-31DA7204A9C6}"/>
              </a:ext>
            </a:extLst>
          </p:cNvPr>
          <p:cNvSpPr txBox="1"/>
          <p:nvPr/>
        </p:nvSpPr>
        <p:spPr>
          <a:xfrm>
            <a:off x="8222621" y="3621236"/>
            <a:ext cx="1645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Ops centers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LANL (S. Robinson)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CNES (M. Bouyssou)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Bilbao (G. Arana)</a:t>
            </a:r>
          </a:p>
        </p:txBody>
      </p:sp>
      <p:cxnSp>
        <p:nvCxnSpPr>
          <p:cNvPr id="65" name="Connecteur : en angle 50">
            <a:extLst>
              <a:ext uri="{FF2B5EF4-FFF2-40B4-BE49-F238E27FC236}">
                <a16:creationId xmlns:a16="http://schemas.microsoft.com/office/drawing/2014/main" id="{8A0E527D-37DF-4B4B-6DA2-B25434D0EB59}"/>
              </a:ext>
            </a:extLst>
          </p:cNvPr>
          <p:cNvCxnSpPr>
            <a:stCxn id="64" idx="0"/>
            <a:endCxn id="43" idx="2"/>
          </p:cNvCxnSpPr>
          <p:nvPr/>
        </p:nvCxnSpPr>
        <p:spPr>
          <a:xfrm rot="16200000" flipV="1">
            <a:off x="8397301" y="2973414"/>
            <a:ext cx="517703" cy="77794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6" name="ZoneTexte 51">
            <a:extLst>
              <a:ext uri="{FF2B5EF4-FFF2-40B4-BE49-F238E27FC236}">
                <a16:creationId xmlns:a16="http://schemas.microsoft.com/office/drawing/2014/main" id="{30754145-62CD-8A05-FD16-74AEE35915F6}"/>
              </a:ext>
            </a:extLst>
          </p:cNvPr>
          <p:cNvSpPr txBox="1"/>
          <p:nvPr/>
        </p:nvSpPr>
        <p:spPr>
          <a:xfrm>
            <a:off x="2369087" y="6416338"/>
            <a:ext cx="675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SCAM Ops Team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(leads) S. Robinson, T. Nelson, M. Bouyssou/L. Peret, G. Lacombe</a:t>
            </a:r>
          </a:p>
        </p:txBody>
      </p:sp>
      <p:sp>
        <p:nvSpPr>
          <p:cNvPr id="67" name="ZoneTexte 87">
            <a:extLst>
              <a:ext uri="{FF2B5EF4-FFF2-40B4-BE49-F238E27FC236}">
                <a16:creationId xmlns:a16="http://schemas.microsoft.com/office/drawing/2014/main" id="{5D1912B1-8FC7-9F03-C7DC-592A5B022F7D}"/>
              </a:ext>
            </a:extLst>
          </p:cNvPr>
          <p:cNvSpPr txBox="1"/>
          <p:nvPr/>
        </p:nvSpPr>
        <p:spPr>
          <a:xfrm>
            <a:off x="6625914" y="3524678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Inst dev.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S. Robinson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Ph. Caïs</a:t>
            </a:r>
          </a:p>
        </p:txBody>
      </p:sp>
      <p:cxnSp>
        <p:nvCxnSpPr>
          <p:cNvPr id="68" name="Connecteur : en angle 91">
            <a:extLst>
              <a:ext uri="{FF2B5EF4-FFF2-40B4-BE49-F238E27FC236}">
                <a16:creationId xmlns:a16="http://schemas.microsoft.com/office/drawing/2014/main" id="{617DEC99-F6A6-EF01-AED9-364C23F5772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63504" y="3002283"/>
            <a:ext cx="361614" cy="570286"/>
          </a:xfrm>
          <a:prstGeom prst="bentConnector3">
            <a:avLst>
              <a:gd name="adj1" fmla="val 60509"/>
            </a:avLst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BB73421E-E668-C231-4859-DCE74A5C5209}"/>
              </a:ext>
            </a:extLst>
          </p:cNvPr>
          <p:cNvSpPr/>
          <p:nvPr/>
        </p:nvSpPr>
        <p:spPr>
          <a:xfrm>
            <a:off x="3355300" y="4765426"/>
            <a:ext cx="1471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Database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 Pilleri</a:t>
            </a:r>
          </a:p>
        </p:txBody>
      </p:sp>
      <p:cxnSp>
        <p:nvCxnSpPr>
          <p:cNvPr id="70" name="Connecteur : en angle 99">
            <a:extLst>
              <a:ext uri="{FF2B5EF4-FFF2-40B4-BE49-F238E27FC236}">
                <a16:creationId xmlns:a16="http://schemas.microsoft.com/office/drawing/2014/main" id="{A2334477-1751-DDCA-55B9-C55AE4832B4A}"/>
              </a:ext>
            </a:extLst>
          </p:cNvPr>
          <p:cNvCxnSpPr>
            <a:cxnSpLocks/>
            <a:endCxn id="69" idx="0"/>
          </p:cNvCxnSpPr>
          <p:nvPr/>
        </p:nvCxnSpPr>
        <p:spPr>
          <a:xfrm rot="5400000">
            <a:off x="3923977" y="3662208"/>
            <a:ext cx="1270225" cy="93621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1" name="ZoneTexte 6">
            <a:extLst>
              <a:ext uri="{FF2B5EF4-FFF2-40B4-BE49-F238E27FC236}">
                <a16:creationId xmlns:a16="http://schemas.microsoft.com/office/drawing/2014/main" id="{6D809BCB-0D66-323A-3D2A-1E8BD66F4390}"/>
              </a:ext>
            </a:extLst>
          </p:cNvPr>
          <p:cNvSpPr txBox="1"/>
          <p:nvPr/>
        </p:nvSpPr>
        <p:spPr>
          <a:xfrm>
            <a:off x="2893497" y="2773601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Science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ZoneTexte 12">
            <a:extLst>
              <a:ext uri="{FF2B5EF4-FFF2-40B4-BE49-F238E27FC236}">
                <a16:creationId xmlns:a16="http://schemas.microsoft.com/office/drawing/2014/main" id="{5ED7C8D6-4746-7767-3C13-21F7FF30ADEE}"/>
              </a:ext>
            </a:extLst>
          </p:cNvPr>
          <p:cNvSpPr txBox="1"/>
          <p:nvPr/>
        </p:nvSpPr>
        <p:spPr>
          <a:xfrm>
            <a:off x="624979" y="3703506"/>
            <a:ext cx="2759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Working groups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LIBS (A. Ollila, A. Cousin)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Raman (J.-A. Manrique, E. Clave)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VISIR (A. Zastrow, P. Beck)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Atmos. (T. McConnochie, F. Montmessin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B. Chide)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RMI (O. Gasnault)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Geochemistry (C. Bedford, C. Royer)</a:t>
            </a:r>
          </a:p>
        </p:txBody>
      </p:sp>
      <p:sp>
        <p:nvSpPr>
          <p:cNvPr id="73" name="ZoneTexte 38">
            <a:extLst>
              <a:ext uri="{FF2B5EF4-FFF2-40B4-BE49-F238E27FC236}">
                <a16:creationId xmlns:a16="http://schemas.microsoft.com/office/drawing/2014/main" id="{6A40DA35-13F9-81DC-30F7-105E73DC3133}"/>
              </a:ext>
            </a:extLst>
          </p:cNvPr>
          <p:cNvSpPr txBox="1"/>
          <p:nvPr/>
        </p:nvSpPr>
        <p:spPr>
          <a:xfrm>
            <a:off x="2463943" y="5465492"/>
            <a:ext cx="1802913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sPUL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sPDL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, CI rep., PEL, Project roles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Science team</a:t>
            </a:r>
          </a:p>
        </p:txBody>
      </p:sp>
      <p:cxnSp>
        <p:nvCxnSpPr>
          <p:cNvPr id="74" name="Connecteur : en angle 63">
            <a:extLst>
              <a:ext uri="{FF2B5EF4-FFF2-40B4-BE49-F238E27FC236}">
                <a16:creationId xmlns:a16="http://schemas.microsoft.com/office/drawing/2014/main" id="{7D024CE3-0971-8A13-0FA3-EB9B90D959FB}"/>
              </a:ext>
            </a:extLst>
          </p:cNvPr>
          <p:cNvCxnSpPr>
            <a:cxnSpLocks/>
            <a:stCxn id="72" idx="0"/>
          </p:cNvCxnSpPr>
          <p:nvPr/>
        </p:nvCxnSpPr>
        <p:spPr>
          <a:xfrm rot="5400000" flipH="1" flipV="1">
            <a:off x="2358340" y="2696841"/>
            <a:ext cx="652906" cy="1360424"/>
          </a:xfrm>
          <a:prstGeom prst="bentConnector2">
            <a:avLst/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5" name="Connecteur droit 2">
            <a:extLst>
              <a:ext uri="{FF2B5EF4-FFF2-40B4-BE49-F238E27FC236}">
                <a16:creationId xmlns:a16="http://schemas.microsoft.com/office/drawing/2014/main" id="{9179F65A-A32B-6032-97B3-D1C3EDBD32CE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3365006" y="3050600"/>
            <a:ext cx="394" cy="2414892"/>
          </a:xfrm>
          <a:prstGeom prst="line">
            <a:avLst/>
          </a:prstGeom>
          <a:noFill/>
          <a:ln w="9525" cap="flat" cmpd="sng" algn="ctr">
            <a:solidFill>
              <a:srgbClr val="13408B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68189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FC0CD-A992-0D00-5890-416D6C8A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53A8E2C-7365-8CC4-6247-F9F672C0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err="1"/>
              <a:t>Purpose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6F6159-60D6-2568-B1D5-B1BC38EC7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B804F93-FB0A-6A6D-6B94-E943AD48D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/>
              <a:t>To </a:t>
            </a:r>
            <a:r>
              <a:rPr lang="fr-FR" sz="3200" dirty="0" err="1"/>
              <a:t>inform</a:t>
            </a:r>
            <a:r>
              <a:rPr lang="fr-FR" sz="3200" dirty="0"/>
              <a:t> </a:t>
            </a:r>
            <a:r>
              <a:rPr lang="fr-FR" sz="3200" dirty="0" err="1"/>
              <a:t>scientists</a:t>
            </a:r>
            <a:r>
              <a:rPr lang="fr-FR" sz="3200" dirty="0"/>
              <a:t> </a:t>
            </a:r>
            <a:r>
              <a:rPr lang="fr-FR" sz="3200" u="sng" dirty="0"/>
              <a:t>how to </a:t>
            </a:r>
            <a:r>
              <a:rPr lang="fr-FR" sz="3200" u="sng" dirty="0" err="1"/>
              <a:t>access</a:t>
            </a:r>
            <a:r>
              <a:rPr lang="fr-FR" sz="3200" u="sng" dirty="0"/>
              <a:t> SuperCam data </a:t>
            </a:r>
            <a:r>
              <a:rPr lang="fr-FR" sz="3200" dirty="0"/>
              <a:t>and use </a:t>
            </a:r>
            <a:r>
              <a:rPr lang="fr-FR" sz="3200" dirty="0" err="1"/>
              <a:t>it</a:t>
            </a:r>
            <a:endParaRPr lang="fr-FR" sz="3200" dirty="0"/>
          </a:p>
          <a:p>
            <a:r>
              <a:rPr lang="fr-FR" sz="3200" dirty="0"/>
              <a:t>To </a:t>
            </a:r>
            <a:r>
              <a:rPr lang="fr-FR" sz="3200" dirty="0" err="1"/>
              <a:t>inform</a:t>
            </a:r>
            <a:r>
              <a:rPr lang="fr-FR" sz="3200" dirty="0"/>
              <a:t> about </a:t>
            </a:r>
            <a:r>
              <a:rPr lang="fr-FR" sz="3200" u="sng" dirty="0" err="1"/>
              <a:t>past</a:t>
            </a:r>
            <a:r>
              <a:rPr lang="fr-FR" sz="3200" u="sng" dirty="0"/>
              <a:t> and </a:t>
            </a:r>
            <a:r>
              <a:rPr lang="fr-FR" sz="3200" u="sng" dirty="0" err="1"/>
              <a:t>present</a:t>
            </a:r>
            <a:r>
              <a:rPr lang="fr-FR" sz="3200" u="sng" dirty="0"/>
              <a:t> </a:t>
            </a:r>
            <a:r>
              <a:rPr lang="fr-FR" sz="3200" u="sng" dirty="0" err="1"/>
              <a:t>work</a:t>
            </a:r>
            <a:r>
              <a:rPr lang="fr-FR" sz="3200" dirty="0"/>
              <a:t>; </a:t>
            </a:r>
            <a:r>
              <a:rPr lang="fr-FR" sz="3200" u="sng" dirty="0"/>
              <a:t>inspire </a:t>
            </a:r>
            <a:r>
              <a:rPr lang="fr-FR" sz="3200" u="sng" dirty="0" err="1"/>
              <a:t>ideas</a:t>
            </a:r>
            <a:r>
              <a:rPr lang="fr-FR" sz="3200" dirty="0"/>
              <a:t> for new </a:t>
            </a:r>
            <a:r>
              <a:rPr lang="fr-FR" sz="3200" dirty="0" err="1"/>
              <a:t>research</a:t>
            </a:r>
            <a:endParaRPr lang="fr-FR" sz="3200" dirty="0"/>
          </a:p>
          <a:p>
            <a:r>
              <a:rPr lang="fr-FR" sz="3200" dirty="0"/>
              <a:t>To </a:t>
            </a:r>
            <a:r>
              <a:rPr lang="fr-FR" sz="3200" dirty="0" err="1"/>
              <a:t>foster</a:t>
            </a:r>
            <a:r>
              <a:rPr lang="fr-FR" sz="3200" dirty="0"/>
              <a:t> </a:t>
            </a:r>
            <a:r>
              <a:rPr lang="fr-FR" sz="3200" u="sng" dirty="0" err="1"/>
              <a:t>greater</a:t>
            </a:r>
            <a:r>
              <a:rPr lang="fr-FR" sz="3200" u="sng" dirty="0"/>
              <a:t> use and collaboration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SuperCam data. Collaboration can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SuperCam team </a:t>
            </a:r>
            <a:r>
              <a:rPr lang="fr-FR" sz="3200" dirty="0" err="1"/>
              <a:t>members</a:t>
            </a:r>
            <a:r>
              <a:rPr lang="fr-FR" sz="3200" dirty="0"/>
              <a:t> (help </a:t>
            </a:r>
            <a:r>
              <a:rPr lang="fr-FR" sz="3200" dirty="0" err="1"/>
              <a:t>learn</a:t>
            </a:r>
            <a:r>
              <a:rPr lang="fr-FR" sz="3200" dirty="0"/>
              <a:t> to use the data) or </a:t>
            </a:r>
            <a:r>
              <a:rPr lang="fr-FR" sz="3200" dirty="0" err="1"/>
              <a:t>among</a:t>
            </a:r>
            <a:r>
              <a:rPr lang="fr-FR" sz="3200" dirty="0"/>
              <a:t> </a:t>
            </a:r>
            <a:r>
              <a:rPr lang="fr-FR" sz="3200" dirty="0" err="1"/>
              <a:t>other</a:t>
            </a:r>
            <a:r>
              <a:rPr lang="fr-FR" sz="3200" dirty="0"/>
              <a:t> </a:t>
            </a:r>
            <a:r>
              <a:rPr lang="fr-FR" sz="3200" dirty="0" err="1"/>
              <a:t>researchers</a:t>
            </a:r>
            <a:r>
              <a:rPr lang="fr-FR" sz="2800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781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5BCBE995-5A2F-483B-8940-006EDB657E99}"/>
              </a:ext>
            </a:extLst>
          </p:cNvPr>
          <p:cNvSpPr txBox="1"/>
          <p:nvPr/>
        </p:nvSpPr>
        <p:spPr>
          <a:xfrm>
            <a:off x="4536919" y="923953"/>
            <a:ext cx="3118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SuperCam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8318E-5CF6-465E-9430-9118CE2F981A}"/>
              </a:ext>
            </a:extLst>
          </p:cNvPr>
          <p:cNvSpPr/>
          <p:nvPr/>
        </p:nvSpPr>
        <p:spPr>
          <a:xfrm>
            <a:off x="397117" y="4915690"/>
            <a:ext cx="83667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 situ,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Characterize habitability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Aid search for organics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F7B64D9-9AF2-43D8-8531-B445FDA5E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3" y="237414"/>
            <a:ext cx="3600000" cy="202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F6434B-B7D7-4A47-A236-2EA57300B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3" y="2469143"/>
            <a:ext cx="3600000" cy="202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6625DF-73D0-4C28-8F19-73C735EA2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05" y="2475202"/>
            <a:ext cx="3600000" cy="202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026461-ED6E-4169-8A4D-187D75F4F7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0" b="15389"/>
          <a:stretch/>
        </p:blipFill>
        <p:spPr>
          <a:xfrm>
            <a:off x="1371382" y="232427"/>
            <a:ext cx="590036" cy="54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E45BD73-6696-4C90-800C-EA1F7B9FC1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5050" r="10291" b="20112"/>
          <a:stretch/>
        </p:blipFill>
        <p:spPr>
          <a:xfrm>
            <a:off x="2345509" y="2517312"/>
            <a:ext cx="582647" cy="54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B83322F-BFEE-48F1-B7A6-A48902B4B7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4" t="15245" r="20362" b="29712"/>
          <a:stretch/>
        </p:blipFill>
        <p:spPr>
          <a:xfrm>
            <a:off x="6144883" y="2549109"/>
            <a:ext cx="540218" cy="54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731DAE5-6D36-41C0-BF96-AB8C45D200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97" y="229861"/>
            <a:ext cx="3600000" cy="202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7CF399C-954F-4275-87BC-DC11ED85BF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97" y="2454127"/>
            <a:ext cx="3600000" cy="202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002465F-107E-4E02-BB3E-DA7E32180C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t="11339" r="-345" b="25109"/>
          <a:stretch/>
        </p:blipFill>
        <p:spPr>
          <a:xfrm>
            <a:off x="10682379" y="2663944"/>
            <a:ext cx="566472" cy="36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26B533F-E610-4F65-AC4E-4E87BB083D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2"/>
          <a:stretch/>
        </p:blipFill>
        <p:spPr>
          <a:xfrm>
            <a:off x="9972064" y="303683"/>
            <a:ext cx="585826" cy="46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D215F96-7400-441C-A462-C6773E70D089}"/>
              </a:ext>
            </a:extLst>
          </p:cNvPr>
          <p:cNvSpPr txBox="1"/>
          <p:nvPr/>
        </p:nvSpPr>
        <p:spPr>
          <a:xfrm>
            <a:off x="467891" y="370226"/>
            <a:ext cx="1696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Elemental Chemistry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EB13D40-BDE7-4065-B963-DA4C6B44AF63}"/>
              </a:ext>
            </a:extLst>
          </p:cNvPr>
          <p:cNvSpPr txBox="1"/>
          <p:nvPr/>
        </p:nvSpPr>
        <p:spPr>
          <a:xfrm>
            <a:off x="3100316" y="2517186"/>
            <a:ext cx="9081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VIS-IR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Minerals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7BB9CC6-20BD-4F7A-B701-A2F4F6816698}"/>
              </a:ext>
            </a:extLst>
          </p:cNvPr>
          <p:cNvSpPr txBox="1"/>
          <p:nvPr/>
        </p:nvSpPr>
        <p:spPr>
          <a:xfrm>
            <a:off x="10838998" y="251476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Imaging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3285921-7E95-471C-8DC0-C8C62A21E978}"/>
              </a:ext>
            </a:extLst>
          </p:cNvPr>
          <p:cNvSpPr txBox="1"/>
          <p:nvPr/>
        </p:nvSpPr>
        <p:spPr>
          <a:xfrm>
            <a:off x="4379850" y="2481503"/>
            <a:ext cx="18569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Minerals &amp; Organics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6771F85-3129-43AD-8507-86A25BC9FB2B}"/>
              </a:ext>
            </a:extLst>
          </p:cNvPr>
          <p:cNvSpPr txBox="1"/>
          <p:nvPr/>
        </p:nvSpPr>
        <p:spPr>
          <a:xfrm>
            <a:off x="8239805" y="246914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633101-5771-4CF8-8EBE-5DF14BD86387}"/>
              </a:ext>
            </a:extLst>
          </p:cNvPr>
          <p:cNvSpPr/>
          <p:nvPr/>
        </p:nvSpPr>
        <p:spPr>
          <a:xfrm>
            <a:off x="5964821" y="4915690"/>
            <a:ext cx="629586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Samples,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Find the most relevant to collect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Document their geological setting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907" y="895124"/>
            <a:ext cx="2001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Nearly identical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ChemCam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84247" y="570417"/>
            <a:ext cx="18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 µrad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ighest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remote resolution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61768" y="2862753"/>
            <a:ext cx="226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near IR from surface of Mars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01996" y="2939499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Includes luminescence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33832" y="2907047"/>
            <a:ext cx="1081899" cy="646331"/>
            <a:chOff x="8245707" y="2930797"/>
            <a:chExt cx="1081899" cy="646331"/>
          </a:xfrm>
        </p:grpSpPr>
        <p:sp>
          <p:nvSpPr>
            <p:cNvPr id="4" name="Rounded Rectangle 3"/>
            <p:cNvSpPr/>
            <p:nvPr/>
          </p:nvSpPr>
          <p:spPr>
            <a:xfrm>
              <a:off x="8305800" y="3177891"/>
              <a:ext cx="864891" cy="155859"/>
            </a:xfrm>
            <a:prstGeom prst="roundRect">
              <a:avLst/>
            </a:prstGeom>
            <a:solidFill>
              <a:srgbClr val="EAC7A4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45707" y="2930797"/>
              <a:ext cx="10818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Rock hardness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Sound speed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Wind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-25711" y="6606443"/>
            <a:ext cx="1334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by Sylvestre Maurice</a:t>
            </a:r>
          </a:p>
        </p:txBody>
      </p:sp>
    </p:spTree>
    <p:extLst>
      <p:ext uri="{BB962C8B-B14F-4D97-AF65-F5344CB8AC3E}">
        <p14:creationId xmlns:p14="http://schemas.microsoft.com/office/powerpoint/2010/main" val="111898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9C8843-1009-865A-0812-0D3A72F09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FC7033-1515-ED4F-A158-F76862B2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D509DB-7052-C848-9A5C-314444BDB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7B6ADA-2FEC-A948-9594-D34E71D6D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75BE7-DBCF-60F4-1944-0586721C89B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00813"/>
            <a:ext cx="3413125" cy="173037"/>
          </a:xfrm>
        </p:spPr>
        <p:txBody>
          <a:bodyPr/>
          <a:lstStyle/>
          <a:p>
            <a:fld id="{81CDEBD5-E7A8-460C-8FF4-7AB01E9C82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5B8A0-E294-D328-148D-0F3BC11B7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16E213-0B9A-62C0-4A59-729DFDEABE0C}"/>
              </a:ext>
            </a:extLst>
          </p:cNvPr>
          <p:cNvSpPr txBox="1"/>
          <p:nvPr/>
        </p:nvSpPr>
        <p:spPr>
          <a:xfrm>
            <a:off x="9012434" y="1882212"/>
            <a:ext cx="317266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Documentation</a:t>
            </a:r>
          </a:p>
          <a:p>
            <a:r>
              <a:rPr lang="en-US" dirty="0">
                <a:solidFill>
                  <a:schemeClr val="bg1"/>
                </a:solidFill>
              </a:rPr>
              <a:t>Calibration data</a:t>
            </a:r>
          </a:p>
          <a:p>
            <a:r>
              <a:rPr lang="en-US" dirty="0">
                <a:solidFill>
                  <a:schemeClr val="bg1"/>
                </a:solidFill>
              </a:rPr>
              <a:t>Raw Spectra</a:t>
            </a:r>
          </a:p>
          <a:p>
            <a:r>
              <a:rPr lang="en-US" dirty="0">
                <a:solidFill>
                  <a:schemeClr val="bg1"/>
                </a:solidFill>
              </a:rPr>
              <a:t>Calibrated Spectra</a:t>
            </a:r>
          </a:p>
          <a:p>
            <a:r>
              <a:rPr lang="en-US" dirty="0">
                <a:solidFill>
                  <a:schemeClr val="bg1"/>
                </a:solidFill>
              </a:rPr>
              <a:t>Derived Products</a:t>
            </a:r>
          </a:p>
          <a:p>
            <a:r>
              <a:rPr lang="en-US" dirty="0">
                <a:solidFill>
                  <a:schemeClr val="bg1"/>
                </a:solidFill>
              </a:rPr>
              <a:t>  --Elemental compositions</a:t>
            </a:r>
          </a:p>
          <a:p>
            <a:r>
              <a:rPr lang="en-US" dirty="0">
                <a:solidFill>
                  <a:schemeClr val="bg1"/>
                </a:solidFill>
              </a:rPr>
              <a:t>  --Raman molecular IDs</a:t>
            </a:r>
          </a:p>
          <a:p>
            <a:r>
              <a:rPr lang="en-US" dirty="0">
                <a:solidFill>
                  <a:schemeClr val="bg1"/>
                </a:solidFill>
              </a:rPr>
              <a:t>RMI images</a:t>
            </a:r>
          </a:p>
          <a:p>
            <a:r>
              <a:rPr lang="en-US" dirty="0">
                <a:solidFill>
                  <a:schemeClr val="bg1"/>
                </a:solidFill>
              </a:rPr>
              <a:t>RMI mosaics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Other:</a:t>
            </a:r>
          </a:p>
          <a:p>
            <a:r>
              <a:rPr lang="en-US" dirty="0" err="1">
                <a:solidFill>
                  <a:schemeClr val="bg1"/>
                </a:solidFill>
              </a:rPr>
              <a:t>Obs</a:t>
            </a:r>
            <a:r>
              <a:rPr lang="en-US" dirty="0">
                <a:solidFill>
                  <a:schemeClr val="bg1"/>
                </a:solidFill>
              </a:rPr>
              <a:t> Files (details on all data)</a:t>
            </a:r>
          </a:p>
          <a:p>
            <a:r>
              <a:rPr lang="en-US" dirty="0">
                <a:solidFill>
                  <a:schemeClr val="bg1"/>
                </a:solidFill>
              </a:rPr>
              <a:t>Analyst’s Notebook</a:t>
            </a:r>
          </a:p>
        </p:txBody>
      </p:sp>
    </p:spTree>
    <p:extLst>
      <p:ext uri="{BB962C8B-B14F-4D97-AF65-F5344CB8AC3E}">
        <p14:creationId xmlns:p14="http://schemas.microsoft.com/office/powerpoint/2010/main" val="18990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1C8308D6-4E5A-984B-A25B-CED5492E3BB3}"/>
              </a:ext>
            </a:extLst>
          </p:cNvPr>
          <p:cNvSpPr>
            <a:spLocks noChangeAspect="1"/>
          </p:cNvSpPr>
          <p:nvPr/>
        </p:nvSpPr>
        <p:spPr>
          <a:xfrm>
            <a:off x="839103" y="1210668"/>
            <a:ext cx="4789259" cy="4591111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AB399D-F8C3-F644-9BF8-B390B13CA653}"/>
              </a:ext>
            </a:extLst>
          </p:cNvPr>
          <p:cNvSpPr>
            <a:spLocks noChangeAspect="1"/>
          </p:cNvSpPr>
          <p:nvPr/>
        </p:nvSpPr>
        <p:spPr>
          <a:xfrm>
            <a:off x="2830497" y="1210671"/>
            <a:ext cx="4672371" cy="4583892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5E0FEC-C489-1F4E-8B9E-DAAE9E8BFA41}"/>
              </a:ext>
            </a:extLst>
          </p:cNvPr>
          <p:cNvSpPr>
            <a:spLocks noChangeAspect="1"/>
          </p:cNvSpPr>
          <p:nvPr/>
        </p:nvSpPr>
        <p:spPr>
          <a:xfrm>
            <a:off x="4817431" y="1201143"/>
            <a:ext cx="4554228" cy="456303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59EA-ADF8-644F-8417-E2D2AC07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Raster,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13F16-9B44-3349-8485-E482E9505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EC01E1-1315-0645-AB3E-8A05FBABDA95}"/>
              </a:ext>
            </a:extLst>
          </p:cNvPr>
          <p:cNvSpPr/>
          <p:nvPr/>
        </p:nvSpPr>
        <p:spPr>
          <a:xfrm>
            <a:off x="2909385" y="3256841"/>
            <a:ext cx="457200" cy="4572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024BA1-AAEF-7C41-BA05-CA1EA1F3A701}"/>
              </a:ext>
            </a:extLst>
          </p:cNvPr>
          <p:cNvSpPr/>
          <p:nvPr/>
        </p:nvSpPr>
        <p:spPr>
          <a:xfrm>
            <a:off x="3864974" y="3256841"/>
            <a:ext cx="457200" cy="4572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12916E-E9D8-7747-A377-3A57FA17814F}"/>
              </a:ext>
            </a:extLst>
          </p:cNvPr>
          <p:cNvSpPr/>
          <p:nvPr/>
        </p:nvSpPr>
        <p:spPr>
          <a:xfrm>
            <a:off x="4874108" y="3256841"/>
            <a:ext cx="457200" cy="4572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203595-439C-1640-9884-1CE3622AE7CC}"/>
              </a:ext>
            </a:extLst>
          </p:cNvPr>
          <p:cNvSpPr/>
          <p:nvPr/>
        </p:nvSpPr>
        <p:spPr>
          <a:xfrm>
            <a:off x="5945024" y="3256841"/>
            <a:ext cx="457200" cy="4572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BAF0E4-1305-9C47-8537-687B55603065}"/>
              </a:ext>
            </a:extLst>
          </p:cNvPr>
          <p:cNvSpPr/>
          <p:nvPr/>
        </p:nvSpPr>
        <p:spPr>
          <a:xfrm>
            <a:off x="7015940" y="3256841"/>
            <a:ext cx="457200" cy="4572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6893B537-6873-9546-A714-D65254ED3F1E}"/>
              </a:ext>
            </a:extLst>
          </p:cNvPr>
          <p:cNvSpPr/>
          <p:nvPr/>
        </p:nvSpPr>
        <p:spPr>
          <a:xfrm>
            <a:off x="2929979" y="3281554"/>
            <a:ext cx="416011" cy="407773"/>
          </a:xfrm>
          <a:prstGeom prst="plus">
            <a:avLst>
              <a:gd name="adj" fmla="val 43182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B71907B5-7E25-0843-9E28-3BBDA7C4ECD7}"/>
              </a:ext>
            </a:extLst>
          </p:cNvPr>
          <p:cNvSpPr/>
          <p:nvPr/>
        </p:nvSpPr>
        <p:spPr>
          <a:xfrm>
            <a:off x="7027564" y="3262181"/>
            <a:ext cx="416011" cy="407773"/>
          </a:xfrm>
          <a:prstGeom prst="plus">
            <a:avLst>
              <a:gd name="adj" fmla="val 43182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DE466597-81A5-D04F-8B8F-8BDBF93675F6}"/>
              </a:ext>
            </a:extLst>
          </p:cNvPr>
          <p:cNvSpPr/>
          <p:nvPr/>
        </p:nvSpPr>
        <p:spPr>
          <a:xfrm>
            <a:off x="4870720" y="3275099"/>
            <a:ext cx="416011" cy="407773"/>
          </a:xfrm>
          <a:prstGeom prst="plus">
            <a:avLst>
              <a:gd name="adj" fmla="val 43182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0A9B3A-87CD-6F45-8F99-1DFD39241036}"/>
              </a:ext>
            </a:extLst>
          </p:cNvPr>
          <p:cNvSpPr txBox="1"/>
          <p:nvPr/>
        </p:nvSpPr>
        <p:spPr>
          <a:xfrm>
            <a:off x="9668247" y="3096888"/>
            <a:ext cx="15824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 RMI</a:t>
            </a:r>
          </a:p>
          <a:p>
            <a:r>
              <a:rPr lang="en-US" dirty="0">
                <a:solidFill>
                  <a:schemeClr val="accent2"/>
                </a:solidFill>
              </a:rPr>
              <a:t>5 LIBS</a:t>
            </a:r>
          </a:p>
          <a:p>
            <a:r>
              <a:rPr lang="en-US" dirty="0">
                <a:solidFill>
                  <a:schemeClr val="accent2"/>
                </a:solidFill>
              </a:rPr>
              <a:t>5 Microphone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3 RAMAN</a:t>
            </a:r>
          </a:p>
          <a:p>
            <a:r>
              <a:rPr lang="en-US" dirty="0"/>
              <a:t>2 AF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8F2377-FFFF-B348-AEF5-AA8C4BB3778B}"/>
              </a:ext>
            </a:extLst>
          </p:cNvPr>
          <p:cNvSpPr txBox="1"/>
          <p:nvPr/>
        </p:nvSpPr>
        <p:spPr>
          <a:xfrm>
            <a:off x="2886967" y="291222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D2A115-165F-E74B-87A2-A12A8CA410EB}"/>
              </a:ext>
            </a:extLst>
          </p:cNvPr>
          <p:cNvSpPr txBox="1"/>
          <p:nvPr/>
        </p:nvSpPr>
        <p:spPr>
          <a:xfrm>
            <a:off x="7036575" y="2830172"/>
            <a:ext cx="4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03F089-4583-2D27-3333-C626AB448C2C}"/>
              </a:ext>
            </a:extLst>
          </p:cNvPr>
          <p:cNvSpPr txBox="1"/>
          <p:nvPr/>
        </p:nvSpPr>
        <p:spPr>
          <a:xfrm>
            <a:off x="9719952" y="554854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 = autofocus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E8456-4B9A-489A-D498-97BFBC32E1C5}"/>
              </a:ext>
            </a:extLst>
          </p:cNvPr>
          <p:cNvSpPr txBox="1"/>
          <p:nvPr/>
        </p:nvSpPr>
        <p:spPr>
          <a:xfrm>
            <a:off x="7516192" y="32086"/>
            <a:ext cx="226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example does not include VISIR, normally done on each point.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B0B2E6-B9A5-FE62-7508-8F6E769D6C03}"/>
              </a:ext>
            </a:extLst>
          </p:cNvPr>
          <p:cNvSpPr txBox="1"/>
          <p:nvPr/>
        </p:nvSpPr>
        <p:spPr>
          <a:xfrm>
            <a:off x="0" y="6612794"/>
            <a:ext cx="727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P. Pilleri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5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43CE62-1776-8244-A378-46CBED48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 raster organized into files?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84AB7-B694-9C4A-AF54-84AAFA144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04D37-855A-4844-83F9-32FC7E4A923E}"/>
              </a:ext>
            </a:extLst>
          </p:cNvPr>
          <p:cNvSpPr txBox="1"/>
          <p:nvPr/>
        </p:nvSpPr>
        <p:spPr>
          <a:xfrm>
            <a:off x="3036262" y="1049606"/>
            <a:ext cx="7055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One “science collect” </a:t>
            </a:r>
            <a:r>
              <a:rPr lang="en-US" sz="3200" dirty="0">
                <a:sym typeface="Wingdings" pitchFamily="2" charset="2"/>
              </a:rPr>
              <a:t> One FITS file</a:t>
            </a:r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E7303-7500-E74C-A365-E3C827FC9E38}"/>
              </a:ext>
            </a:extLst>
          </p:cNvPr>
          <p:cNvSpPr/>
          <p:nvPr/>
        </p:nvSpPr>
        <p:spPr>
          <a:xfrm>
            <a:off x="666750" y="2023804"/>
            <a:ext cx="1752600" cy="1619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</a:t>
            </a:r>
          </a:p>
          <a:p>
            <a:pPr algn="ctr"/>
            <a:r>
              <a:rPr lang="en-US" dirty="0"/>
              <a:t>RMI</a:t>
            </a:r>
          </a:p>
          <a:p>
            <a:pPr algn="ctr"/>
            <a:r>
              <a:rPr lang="en-US" dirty="0"/>
              <a:t>LIBS</a:t>
            </a:r>
          </a:p>
          <a:p>
            <a:pPr algn="ctr"/>
            <a:r>
              <a:rPr lang="en-US" dirty="0"/>
              <a:t>MIC</a:t>
            </a:r>
          </a:p>
          <a:p>
            <a:pPr algn="ctr"/>
            <a:r>
              <a:rPr lang="en-US" dirty="0"/>
              <a:t>RAMAN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BFB777-1A02-364F-9B1C-4F7736327D18}"/>
              </a:ext>
            </a:extLst>
          </p:cNvPr>
          <p:cNvSpPr/>
          <p:nvPr/>
        </p:nvSpPr>
        <p:spPr>
          <a:xfrm>
            <a:off x="666750" y="3790950"/>
            <a:ext cx="1752600" cy="8763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LIBS</a:t>
            </a:r>
          </a:p>
          <a:p>
            <a:pPr algn="ctr"/>
            <a:r>
              <a:rPr lang="en-US" dirty="0"/>
              <a:t>MIC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91ADD1-73AA-4247-89EA-C3BFAB59B370}"/>
              </a:ext>
            </a:extLst>
          </p:cNvPr>
          <p:cNvSpPr/>
          <p:nvPr/>
        </p:nvSpPr>
        <p:spPr>
          <a:xfrm>
            <a:off x="666750" y="4810982"/>
            <a:ext cx="1752600" cy="161925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LIBS</a:t>
            </a:r>
          </a:p>
          <a:p>
            <a:pPr algn="ctr"/>
            <a:r>
              <a:rPr lang="en-US" dirty="0"/>
              <a:t>MIC</a:t>
            </a:r>
          </a:p>
          <a:p>
            <a:pPr algn="ctr"/>
            <a:r>
              <a:rPr lang="en-US" dirty="0"/>
              <a:t>RAMAN</a:t>
            </a:r>
          </a:p>
          <a:p>
            <a:pPr algn="ctr"/>
            <a:r>
              <a:rPr lang="en-US" dirty="0"/>
              <a:t>RMI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92C28F-3905-1E44-BC85-7EE976196254}"/>
              </a:ext>
            </a:extLst>
          </p:cNvPr>
          <p:cNvSpPr txBox="1"/>
          <p:nvPr/>
        </p:nvSpPr>
        <p:spPr>
          <a:xfrm rot="19800000">
            <a:off x="160708" y="2648763"/>
            <a:ext cx="9028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Point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4E6635-60FF-D04B-AE45-BF293CC304ED}"/>
              </a:ext>
            </a:extLst>
          </p:cNvPr>
          <p:cNvSpPr txBox="1"/>
          <p:nvPr/>
        </p:nvSpPr>
        <p:spPr>
          <a:xfrm rot="19800000">
            <a:off x="215344" y="4044435"/>
            <a:ext cx="9028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Point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E156A8-23F5-294E-9968-639E613D0C3C}"/>
              </a:ext>
            </a:extLst>
          </p:cNvPr>
          <p:cNvSpPr txBox="1"/>
          <p:nvPr/>
        </p:nvSpPr>
        <p:spPr>
          <a:xfrm rot="19800000">
            <a:off x="69953" y="5480624"/>
            <a:ext cx="9028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Point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254946-6B7A-D64F-9E2A-FE6FF324FA05}"/>
              </a:ext>
            </a:extLst>
          </p:cNvPr>
          <p:cNvSpPr txBox="1"/>
          <p:nvPr/>
        </p:nvSpPr>
        <p:spPr>
          <a:xfrm>
            <a:off x="7313093" y="4285740"/>
            <a:ext cx="463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Containing everything associated  with the </a:t>
            </a:r>
            <a:br>
              <a:rPr lang="en-US" dirty="0"/>
            </a:br>
            <a:r>
              <a:rPr lang="en-US" dirty="0"/>
              <a:t>observation (spectra, SOH, parameters, …)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C405BF-FE0A-4F48-A9D6-2841BB0FA64D}"/>
              </a:ext>
            </a:extLst>
          </p:cNvPr>
          <p:cNvSpPr/>
          <p:nvPr/>
        </p:nvSpPr>
        <p:spPr>
          <a:xfrm>
            <a:off x="3860016" y="2596653"/>
            <a:ext cx="2133600" cy="2982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LIBS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D12395-6CCF-DB49-96AD-F149189F0C4A}"/>
              </a:ext>
            </a:extLst>
          </p:cNvPr>
          <p:cNvSpPr/>
          <p:nvPr/>
        </p:nvSpPr>
        <p:spPr>
          <a:xfrm>
            <a:off x="3860016" y="3015361"/>
            <a:ext cx="2133600" cy="2982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 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769E55-C14F-8448-9248-7E0A8C22DEFE}"/>
              </a:ext>
            </a:extLst>
          </p:cNvPr>
          <p:cNvSpPr/>
          <p:nvPr/>
        </p:nvSpPr>
        <p:spPr>
          <a:xfrm>
            <a:off x="3860016" y="3434069"/>
            <a:ext cx="2133600" cy="2982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RAMAN 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C6DD5B-3979-804B-8C9E-D5659907692F}"/>
              </a:ext>
            </a:extLst>
          </p:cNvPr>
          <p:cNvSpPr/>
          <p:nvPr/>
        </p:nvSpPr>
        <p:spPr>
          <a:xfrm>
            <a:off x="3852540" y="1808413"/>
            <a:ext cx="2133600" cy="2982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 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50F30F-8654-0C40-8E1A-780E59C4DEC1}"/>
              </a:ext>
            </a:extLst>
          </p:cNvPr>
          <p:cNvSpPr/>
          <p:nvPr/>
        </p:nvSpPr>
        <p:spPr>
          <a:xfrm>
            <a:off x="3860016" y="2188813"/>
            <a:ext cx="2133600" cy="2982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RMI 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BD8CFD-CA6A-3A4C-8B96-1077C6CE844E}"/>
              </a:ext>
            </a:extLst>
          </p:cNvPr>
          <p:cNvSpPr/>
          <p:nvPr/>
        </p:nvSpPr>
        <p:spPr>
          <a:xfrm>
            <a:off x="3872374" y="3921281"/>
            <a:ext cx="2133600" cy="298294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LIBS 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64CECD-52B0-694B-A386-EE4475966E9F}"/>
              </a:ext>
            </a:extLst>
          </p:cNvPr>
          <p:cNvSpPr/>
          <p:nvPr/>
        </p:nvSpPr>
        <p:spPr>
          <a:xfrm>
            <a:off x="3872374" y="4339989"/>
            <a:ext cx="2133600" cy="298294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 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6AEFB0-BFA1-9F45-B72E-711A535F18FF}"/>
              </a:ext>
            </a:extLst>
          </p:cNvPr>
          <p:cNvSpPr/>
          <p:nvPr/>
        </p:nvSpPr>
        <p:spPr>
          <a:xfrm>
            <a:off x="3872374" y="4810982"/>
            <a:ext cx="2133600" cy="29829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LIBS 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8FEE11-D610-6B47-B2F7-FBAB6F958504}"/>
              </a:ext>
            </a:extLst>
          </p:cNvPr>
          <p:cNvSpPr/>
          <p:nvPr/>
        </p:nvSpPr>
        <p:spPr>
          <a:xfrm>
            <a:off x="3872374" y="5229690"/>
            <a:ext cx="2133600" cy="29829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 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F5BE1B-A26B-284D-9B4D-0B9F93AC0ABC}"/>
              </a:ext>
            </a:extLst>
          </p:cNvPr>
          <p:cNvSpPr/>
          <p:nvPr/>
        </p:nvSpPr>
        <p:spPr>
          <a:xfrm>
            <a:off x="3872374" y="5648398"/>
            <a:ext cx="2133600" cy="29829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RAMAN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E33027-4313-9847-8122-6564503255D2}"/>
              </a:ext>
            </a:extLst>
          </p:cNvPr>
          <p:cNvSpPr/>
          <p:nvPr/>
        </p:nvSpPr>
        <p:spPr>
          <a:xfrm>
            <a:off x="3872374" y="6131938"/>
            <a:ext cx="2133600" cy="29829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RMI 3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0EEEA66-EC4F-1249-ABB2-516D0107B1B5}"/>
              </a:ext>
            </a:extLst>
          </p:cNvPr>
          <p:cNvGrpSpPr/>
          <p:nvPr/>
        </p:nvGrpSpPr>
        <p:grpSpPr>
          <a:xfrm>
            <a:off x="7313093" y="2147942"/>
            <a:ext cx="2567018" cy="1947403"/>
            <a:chOff x="6731965" y="1695651"/>
            <a:chExt cx="2766342" cy="3832333"/>
          </a:xfrm>
        </p:grpSpPr>
        <p:sp>
          <p:nvSpPr>
            <p:cNvPr id="48" name="Snip Single Corner Rectangle 47">
              <a:extLst>
                <a:ext uri="{FF2B5EF4-FFF2-40B4-BE49-F238E27FC236}">
                  <a16:creationId xmlns:a16="http://schemas.microsoft.com/office/drawing/2014/main" id="{934EF859-E4D9-1245-9314-23FB182CE555}"/>
                </a:ext>
              </a:extLst>
            </p:cNvPr>
            <p:cNvSpPr/>
            <p:nvPr/>
          </p:nvSpPr>
          <p:spPr>
            <a:xfrm>
              <a:off x="6731965" y="1695651"/>
              <a:ext cx="2766342" cy="3832333"/>
            </a:xfrm>
            <a:prstGeom prst="snip1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CBA7F2B-563A-9A47-8836-F23C3635E597}"/>
                </a:ext>
              </a:extLst>
            </p:cNvPr>
            <p:cNvSpPr/>
            <p:nvPr/>
          </p:nvSpPr>
          <p:spPr>
            <a:xfrm>
              <a:off x="7493965" y="1950460"/>
              <a:ext cx="1181100" cy="5176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LIBS Header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9AEDB50-18F9-3F4B-83BB-6396397C4F57}"/>
                </a:ext>
              </a:extLst>
            </p:cNvPr>
            <p:cNvSpPr/>
            <p:nvPr/>
          </p:nvSpPr>
          <p:spPr>
            <a:xfrm>
              <a:off x="6865315" y="2628052"/>
              <a:ext cx="2446582" cy="5176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Active LIBS Spectra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B9A4C8D-4C74-124A-893B-14E2387FB6D2}"/>
                </a:ext>
              </a:extLst>
            </p:cNvPr>
            <p:cNvSpPr/>
            <p:nvPr/>
          </p:nvSpPr>
          <p:spPr>
            <a:xfrm>
              <a:off x="6865314" y="3318510"/>
              <a:ext cx="2446583" cy="5176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Dark LIBS spectra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2016A71-CCEB-8A4A-8D15-46CB6CAFB035}"/>
                </a:ext>
              </a:extLst>
            </p:cNvPr>
            <p:cNvSpPr/>
            <p:nvPr/>
          </p:nvSpPr>
          <p:spPr>
            <a:xfrm>
              <a:off x="6865315" y="4008968"/>
              <a:ext cx="2446582" cy="5176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SOH (temperature, focus position…)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E94307C-8606-5B4A-9C39-9414478485EF}"/>
                </a:ext>
              </a:extLst>
            </p:cNvPr>
            <p:cNvSpPr/>
            <p:nvPr/>
          </p:nvSpPr>
          <p:spPr>
            <a:xfrm>
              <a:off x="6861224" y="4699426"/>
              <a:ext cx="2446582" cy="5176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List of LIBS commands</a:t>
              </a: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F016D13-5DCC-4242-8D2E-4EA8038327D2}"/>
              </a:ext>
            </a:extLst>
          </p:cNvPr>
          <p:cNvCxnSpPr>
            <a:cxnSpLocks/>
          </p:cNvCxnSpPr>
          <p:nvPr/>
        </p:nvCxnSpPr>
        <p:spPr>
          <a:xfrm>
            <a:off x="6160133" y="2744471"/>
            <a:ext cx="1096130" cy="62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25A4CF0-1582-9F4C-AC8D-79CD30C68376}"/>
              </a:ext>
            </a:extLst>
          </p:cNvPr>
          <p:cNvSpPr txBox="1"/>
          <p:nvPr/>
        </p:nvSpPr>
        <p:spPr>
          <a:xfrm>
            <a:off x="3036262" y="248103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AE5041-7E3B-894A-AC17-D1C47CADCBE5}"/>
              </a:ext>
            </a:extLst>
          </p:cNvPr>
          <p:cNvSpPr txBox="1"/>
          <p:nvPr/>
        </p:nvSpPr>
        <p:spPr>
          <a:xfrm>
            <a:off x="3010274" y="411980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9EB525-C197-D045-81C7-FB0D6B488A09}"/>
              </a:ext>
            </a:extLst>
          </p:cNvPr>
          <p:cNvSpPr txBox="1"/>
          <p:nvPr/>
        </p:nvSpPr>
        <p:spPr>
          <a:xfrm>
            <a:off x="3010274" y="548819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DF4486-0BFC-AD36-D32B-9B39C5A669EE}"/>
              </a:ext>
            </a:extLst>
          </p:cNvPr>
          <p:cNvSpPr txBox="1"/>
          <p:nvPr/>
        </p:nvSpPr>
        <p:spPr>
          <a:xfrm>
            <a:off x="7516192" y="32086"/>
            <a:ext cx="2263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example does not include VISIR, normally done on each point. VIS &amp; IR are separate files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AFD75-02C5-738F-E749-7829EE920CFC}"/>
              </a:ext>
            </a:extLst>
          </p:cNvPr>
          <p:cNvSpPr txBox="1"/>
          <p:nvPr/>
        </p:nvSpPr>
        <p:spPr>
          <a:xfrm>
            <a:off x="9719952" y="554854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 = autofocus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A0C21-2B74-B71F-1036-B34876A41C75}"/>
              </a:ext>
            </a:extLst>
          </p:cNvPr>
          <p:cNvSpPr txBox="1"/>
          <p:nvPr/>
        </p:nvSpPr>
        <p:spPr>
          <a:xfrm>
            <a:off x="1335301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7FCB8-3679-D64D-5E06-2B5ABBB04A10}"/>
              </a:ext>
            </a:extLst>
          </p:cNvPr>
          <p:cNvSpPr txBox="1"/>
          <p:nvPr/>
        </p:nvSpPr>
        <p:spPr>
          <a:xfrm>
            <a:off x="4711591" y="64558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B25BA7-664B-BD10-A3FE-802D309B5C63}"/>
              </a:ext>
            </a:extLst>
          </p:cNvPr>
          <p:cNvSpPr txBox="1"/>
          <p:nvPr/>
        </p:nvSpPr>
        <p:spPr>
          <a:xfrm>
            <a:off x="0" y="6612794"/>
            <a:ext cx="727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P. Pilleri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7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E6D6EBD4-D1B5-5B44-A18E-D5F54FEEB90D}"/>
              </a:ext>
            </a:extLst>
          </p:cNvPr>
          <p:cNvSpPr/>
          <p:nvPr/>
        </p:nvSpPr>
        <p:spPr>
          <a:xfrm>
            <a:off x="2959428" y="449933"/>
            <a:ext cx="1058634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91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LS__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0113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_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0668703365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_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088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EL1_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_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001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0000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SCAM01113_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000_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LU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01.FITS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5FDF19B-CDC0-274C-9058-3D1BC93E7F51}"/>
              </a:ext>
            </a:extLst>
          </p:cNvPr>
          <p:cNvSpPr/>
          <p:nvPr/>
        </p:nvSpPr>
        <p:spPr>
          <a:xfrm>
            <a:off x="2867543" y="58616"/>
            <a:ext cx="58894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Prefix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A0A0B2B0-C192-8B4A-B92B-8B94DBCB7327}"/>
              </a:ext>
            </a:extLst>
          </p:cNvPr>
          <p:cNvSpPr/>
          <p:nvPr/>
        </p:nvSpPr>
        <p:spPr>
          <a:xfrm>
            <a:off x="3643468" y="55236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SolN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227C420B-2054-724F-95EE-E0F0EB7A082B}"/>
              </a:ext>
            </a:extLst>
          </p:cNvPr>
          <p:cNvSpPr/>
          <p:nvPr/>
        </p:nvSpPr>
        <p:spPr>
          <a:xfrm>
            <a:off x="4438796" y="169762"/>
            <a:ext cx="174182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SCLOCK_SCLOCK Fraction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3B718C4-9119-CE4D-9CF2-BB61BE7B036A}"/>
              </a:ext>
            </a:extLst>
          </p:cNvPr>
          <p:cNvSpPr/>
          <p:nvPr/>
        </p:nvSpPr>
        <p:spPr>
          <a:xfrm>
            <a:off x="6249230" y="49960"/>
            <a:ext cx="97164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Technique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Type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F5279EBF-27D0-2D44-BA2B-51A6ECCBBC69}"/>
              </a:ext>
            </a:extLst>
          </p:cNvPr>
          <p:cNvSpPr/>
          <p:nvPr/>
        </p:nvSpPr>
        <p:spPr>
          <a:xfrm>
            <a:off x="7136383" y="174449"/>
            <a:ext cx="75861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Site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32140CD-A4EF-9E42-9E6C-7D5D0F2AF088}"/>
              </a:ext>
            </a:extLst>
          </p:cNvPr>
          <p:cNvSpPr/>
          <p:nvPr/>
        </p:nvSpPr>
        <p:spPr>
          <a:xfrm>
            <a:off x="7716325" y="146174"/>
            <a:ext cx="75861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Drive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1552F9F-A3CF-E042-AC1E-E63E11C620B1}"/>
              </a:ext>
            </a:extLst>
          </p:cNvPr>
          <p:cNvSpPr/>
          <p:nvPr/>
        </p:nvSpPr>
        <p:spPr>
          <a:xfrm>
            <a:off x="8415602" y="190488"/>
            <a:ext cx="137686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SeqID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B750065-2A5A-2C49-A970-81D8654CB91B}"/>
              </a:ext>
            </a:extLst>
          </p:cNvPr>
          <p:cNvSpPr/>
          <p:nvPr/>
        </p:nvSpPr>
        <p:spPr>
          <a:xfrm>
            <a:off x="9627893" y="58616"/>
            <a:ext cx="93870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Point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Number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AADE9DA-4095-9541-B326-76FAC864C688}"/>
              </a:ext>
            </a:extLst>
          </p:cNvPr>
          <p:cNvSpPr/>
          <p:nvPr/>
        </p:nvSpPr>
        <p:spPr>
          <a:xfrm>
            <a:off x="9938893" y="816650"/>
            <a:ext cx="119352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Compression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04EF83F-EE32-8F48-B3B9-DE620097F0DB}"/>
              </a:ext>
            </a:extLst>
          </p:cNvPr>
          <p:cNvSpPr/>
          <p:nvPr/>
        </p:nvSpPr>
        <p:spPr>
          <a:xfrm>
            <a:off x="10984592" y="705270"/>
            <a:ext cx="93870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Version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F3679075-04FD-3048-8183-573A187F8B7B}"/>
              </a:ext>
            </a:extLst>
          </p:cNvPr>
          <p:cNvSpPr/>
          <p:nvPr/>
        </p:nvSpPr>
        <p:spPr>
          <a:xfrm>
            <a:off x="10399675" y="209282"/>
            <a:ext cx="101343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Producer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DE42CF0-082A-DD4F-A528-BE4D35C9D808}"/>
              </a:ext>
            </a:extLst>
          </p:cNvPr>
          <p:cNvSpPr/>
          <p:nvPr/>
        </p:nvSpPr>
        <p:spPr>
          <a:xfrm>
            <a:off x="2818617" y="1371929"/>
            <a:ext cx="841540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LRE_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0299_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0625326171_403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ECM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_N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001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0044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SCAM15282_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000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0LU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J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01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52C7CCD-01C4-D04B-96AA-86BA767EDF6A}"/>
              </a:ext>
            </a:extLst>
          </p:cNvPr>
          <p:cNvSpPr/>
          <p:nvPr/>
        </p:nvSpPr>
        <p:spPr>
          <a:xfrm>
            <a:off x="1295902" y="2367296"/>
            <a:ext cx="1025318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SCAM_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0117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0067732593_000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CL0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_scam01117_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Mendocino___________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02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P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01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6D870B2-AACB-8D40-B031-9D4D8D637422}"/>
              </a:ext>
            </a:extLst>
          </p:cNvPr>
          <p:cNvSpPr/>
          <p:nvPr/>
        </p:nvSpPr>
        <p:spPr>
          <a:xfrm>
            <a:off x="7793999" y="2069198"/>
            <a:ext cx="207189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Targetname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842B0C7-415E-7048-97B1-996EB35991CC}"/>
              </a:ext>
            </a:extLst>
          </p:cNvPr>
          <p:cNvSpPr/>
          <p:nvPr/>
        </p:nvSpPr>
        <p:spPr>
          <a:xfrm>
            <a:off x="1986658" y="2996606"/>
            <a:ext cx="815426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ourier" pitchFamily="2" charset="0"/>
              <a:ea typeface="+mn-ea"/>
              <a:cs typeface="+mn-cs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5310A16-B9D0-3346-A209-1110850769D1}"/>
              </a:ext>
            </a:extLst>
          </p:cNvPr>
          <p:cNvSpPr/>
          <p:nvPr/>
        </p:nvSpPr>
        <p:spPr>
          <a:xfrm>
            <a:off x="1989580" y="4124028"/>
            <a:ext cx="815426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ourier" pitchFamily="2" charset="0"/>
              <a:ea typeface="+mn-ea"/>
              <a:cs typeface="+mn-cs"/>
            </a:endParaRPr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2C8FCB60-1180-554C-9708-29AF47EDFB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1538" y="4736552"/>
            <a:ext cx="3251845" cy="2041475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F365C13D-2B45-054A-9032-EC852F98B6C8}"/>
              </a:ext>
            </a:extLst>
          </p:cNvPr>
          <p:cNvSpPr/>
          <p:nvPr/>
        </p:nvSpPr>
        <p:spPr>
          <a:xfrm>
            <a:off x="199046" y="374544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DR  (non-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): 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BF13D339-92D6-7E41-94EB-BCDC175776DC}"/>
              </a:ext>
            </a:extLst>
          </p:cNvPr>
          <p:cNvSpPr/>
          <p:nvPr/>
        </p:nvSpPr>
        <p:spPr>
          <a:xfrm>
            <a:off x="159557" y="1332902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DR  (imaging): 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C117757-4841-274B-989C-09FA6582BE95}"/>
              </a:ext>
            </a:extLst>
          </p:cNvPr>
          <p:cNvSpPr/>
          <p:nvPr/>
        </p:nvSpPr>
        <p:spPr>
          <a:xfrm>
            <a:off x="242360" y="2300067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CDR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DCE4D15-DEA1-AD4F-B989-05143D7E252A}"/>
              </a:ext>
            </a:extLst>
          </p:cNvPr>
          <p:cNvSpPr/>
          <p:nvPr/>
        </p:nvSpPr>
        <p:spPr>
          <a:xfrm>
            <a:off x="418909" y="2987059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EE58657-BD23-DC4C-8E44-1A4C3DF9460D}"/>
              </a:ext>
            </a:extLst>
          </p:cNvPr>
          <p:cNvSpPr/>
          <p:nvPr/>
        </p:nvSpPr>
        <p:spPr>
          <a:xfrm>
            <a:off x="410434" y="4091629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0D8B8C4-69CD-5C4D-8381-A451AA102C9A}"/>
              </a:ext>
            </a:extLst>
          </p:cNvPr>
          <p:cNvSpPr/>
          <p:nvPr/>
        </p:nvSpPr>
        <p:spPr>
          <a:xfrm>
            <a:off x="128487" y="5041808"/>
            <a:ext cx="273905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Technique types codes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7844017-8024-5741-B3E4-FE0E63CCF9C2}"/>
              </a:ext>
            </a:extLst>
          </p:cNvPr>
          <p:cNvSpPr/>
          <p:nvPr/>
        </p:nvSpPr>
        <p:spPr>
          <a:xfrm>
            <a:off x="144759" y="3267232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Mosaics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9CAA253-F95F-7B4D-A481-B2D952133B22}"/>
              </a:ext>
            </a:extLst>
          </p:cNvPr>
          <p:cNvSpPr/>
          <p:nvPr/>
        </p:nvSpPr>
        <p:spPr>
          <a:xfrm>
            <a:off x="745618" y="3751099"/>
            <a:ext cx="1117767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ASCAM_SOL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0117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_scam01117_MOS_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LR08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AFT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RGB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***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Mendocino___________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_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02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P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01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B8DE957C-9FCA-C54D-9872-E4F62E48A37B}"/>
              </a:ext>
            </a:extLst>
          </p:cNvPr>
          <p:cNvSpPr/>
          <p:nvPr/>
        </p:nvSpPr>
        <p:spPr>
          <a:xfrm>
            <a:off x="418909" y="252381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9B04DA7-AD45-F14F-8F81-C0B38F5121E4}"/>
              </a:ext>
            </a:extLst>
          </p:cNvPr>
          <p:cNvSpPr/>
          <p:nvPr/>
        </p:nvSpPr>
        <p:spPr>
          <a:xfrm>
            <a:off x="1987027" y="2531344"/>
            <a:ext cx="815426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" pitchFamily="2" charset="0"/>
              <a:ea typeface="+mn-ea"/>
              <a:cs typeface="+mn-cs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CCC94DD6-CBDF-9143-8058-296DE6129B60}"/>
              </a:ext>
            </a:extLst>
          </p:cNvPr>
          <p:cNvSpPr/>
          <p:nvPr/>
        </p:nvSpPr>
        <p:spPr>
          <a:xfrm>
            <a:off x="3641124" y="4122135"/>
            <a:ext cx="344210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AFTer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BEFore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FUSioned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D046CCA-AB76-6147-AD13-718612903EAF}"/>
              </a:ext>
            </a:extLst>
          </p:cNvPr>
          <p:cNvSpPr/>
          <p:nvPr/>
        </p:nvSpPr>
        <p:spPr>
          <a:xfrm>
            <a:off x="6308811" y="4152203"/>
            <a:ext cx="704937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Stretch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DD8048FC-1678-9943-A8ED-44717D21227F}"/>
              </a:ext>
            </a:extLst>
          </p:cNvPr>
          <p:cNvSpPr/>
          <p:nvPr/>
        </p:nvSpPr>
        <p:spPr>
          <a:xfrm>
            <a:off x="6874716" y="3337360"/>
            <a:ext cx="141077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Annotation: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Raman/VIS,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A1DE58D7-3DD3-9249-BC6B-C57C30EE50A1}"/>
              </a:ext>
            </a:extLst>
          </p:cNvPr>
          <p:cNvSpPr/>
          <p:nvPr/>
        </p:nvSpPr>
        <p:spPr>
          <a:xfrm>
            <a:off x="4876484" y="3493310"/>
            <a:ext cx="84882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Resolution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AAA70333-AE2E-4F40-A1DB-7315A887A8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873" y="4736552"/>
            <a:ext cx="3739351" cy="1876860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id="{BC0B743D-32EE-614E-833B-8FE96CE22829}"/>
              </a:ext>
            </a:extLst>
          </p:cNvPr>
          <p:cNvSpPr/>
          <p:nvPr/>
        </p:nvSpPr>
        <p:spPr>
          <a:xfrm>
            <a:off x="8756522" y="3521106"/>
            <a:ext cx="207189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Targetname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6E8387-B5E4-6AB1-9DF1-026017B7EF77}"/>
              </a:ext>
            </a:extLst>
          </p:cNvPr>
          <p:cNvSpPr txBox="1"/>
          <p:nvPr/>
        </p:nvSpPr>
        <p:spPr>
          <a:xfrm>
            <a:off x="0" y="6612794"/>
            <a:ext cx="727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P. Pilleri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7650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M2020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408B"/>
      </a:accent1>
      <a:accent2>
        <a:srgbClr val="D22533"/>
      </a:accent2>
      <a:accent3>
        <a:srgbClr val="669900"/>
      </a:accent3>
      <a:accent4>
        <a:srgbClr val="FFFF66"/>
      </a:accent4>
      <a:accent5>
        <a:srgbClr val="CC99C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efault Theme">
  <a:themeElements>
    <a:clrScheme name="M2020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408B"/>
      </a:accent1>
      <a:accent2>
        <a:srgbClr val="D22533"/>
      </a:accent2>
      <a:accent3>
        <a:srgbClr val="669900"/>
      </a:accent3>
      <a:accent4>
        <a:srgbClr val="FFFF66"/>
      </a:accent4>
      <a:accent5>
        <a:srgbClr val="CC99C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64891</TotalTime>
  <Words>2910</Words>
  <Application>Microsoft Office PowerPoint</Application>
  <PresentationFormat>Widescreen</PresentationFormat>
  <Paragraphs>667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Andale Mono</vt:lpstr>
      <vt:lpstr>Arial</vt:lpstr>
      <vt:lpstr>Arial Narrow</vt:lpstr>
      <vt:lpstr>Avenir-Book</vt:lpstr>
      <vt:lpstr>Calibri</vt:lpstr>
      <vt:lpstr>Calibri Light</vt:lpstr>
      <vt:lpstr>Courier</vt:lpstr>
      <vt:lpstr>Forte Forward</vt:lpstr>
      <vt:lpstr>Helvetica</vt:lpstr>
      <vt:lpstr>Lucida Sans</vt:lpstr>
      <vt:lpstr>Menlo</vt:lpstr>
      <vt:lpstr>Times New Roman</vt:lpstr>
      <vt:lpstr>Wingdings</vt:lpstr>
      <vt:lpstr>1_Default Theme</vt:lpstr>
      <vt:lpstr>2_Default Theme</vt:lpstr>
      <vt:lpstr>Office Theme</vt:lpstr>
      <vt:lpstr>4_Thème Office</vt:lpstr>
      <vt:lpstr>PowerPoint Presentation</vt:lpstr>
      <vt:lpstr>Agenda</vt:lpstr>
      <vt:lpstr>INTRODUCTION OUTLINE</vt:lpstr>
      <vt:lpstr>Purpose</vt:lpstr>
      <vt:lpstr>PowerPoint Presentation</vt:lpstr>
      <vt:lpstr>PowerPoint Presentation</vt:lpstr>
      <vt:lpstr>Raster, example</vt:lpstr>
      <vt:lpstr>How is a raster organized into files?</vt:lpstr>
      <vt:lpstr>PowerPoint Presentation</vt:lpstr>
      <vt:lpstr>Code for extracting the data  are in the backup slides</vt:lpstr>
      <vt:lpstr>EDR files  structure </vt:lpstr>
      <vt:lpstr>CDR files  structure </vt:lpstr>
      <vt:lpstr>Example of FITS File Contents by HDU</vt:lpstr>
      <vt:lpstr>Nomenclature</vt:lpstr>
      <vt:lpstr>Dust Removal By LIBS Enables the Other Techniques</vt:lpstr>
      <vt:lpstr>Alignment of Techniques / Order of Techniques</vt:lpstr>
      <vt:lpstr>Other Activities</vt:lpstr>
      <vt:lpstr>Status of SuperCam: Science—Rover Traverse</vt:lpstr>
      <vt:lpstr>1. Publications     2. Collaboration</vt:lpstr>
      <vt:lpstr>Points of Contact</vt:lpstr>
      <vt:lpstr>PowerPoint Presentation</vt:lpstr>
      <vt:lpstr>PowerPoint Presentation</vt:lpstr>
      <vt:lpstr>PowerPoint Presentation</vt:lpstr>
      <vt:lpstr>Python code for extracting LIBS, Raman, VIS and IRS</vt:lpstr>
      <vt:lpstr>Python code for extracting RMI images</vt:lpstr>
      <vt:lpstr>Python code for extracting microphone recordings</vt:lpstr>
      <vt:lpstr>Operation Flow Chart</vt:lpstr>
      <vt:lpstr>Building a 1x5 Raster</vt:lpstr>
      <vt:lpstr>SuperCam’s Characteristic Scales</vt:lpstr>
      <vt:lpstr>Fields of View of IR Spectrometer  and Body Unit Spectrometers</vt:lpstr>
      <vt:lpstr>Depth of Focus for Each Technique</vt:lpstr>
      <vt:lpstr>SuperCam Organization Chart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RFA Status</dc:title>
  <dc:creator>deleuzem</dc:creator>
  <cp:lastModifiedBy>Wiens, Roger Craig</cp:lastModifiedBy>
  <cp:revision>1401</cp:revision>
  <cp:lastPrinted>2019-10-03T13:17:44Z</cp:lastPrinted>
  <dcterms:created xsi:type="dcterms:W3CDTF">2017-01-26T09:00:19Z</dcterms:created>
  <dcterms:modified xsi:type="dcterms:W3CDTF">2025-03-06T14:57:49Z</dcterms:modified>
</cp:coreProperties>
</file>