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098149441" r:id="rId3"/>
    <p:sldId id="281" r:id="rId4"/>
    <p:sldId id="280" r:id="rId5"/>
    <p:sldId id="2098149440" r:id="rId6"/>
    <p:sldId id="2098149442" r:id="rId7"/>
    <p:sldId id="2098149443" r:id="rId8"/>
    <p:sldId id="2098149450" r:id="rId9"/>
    <p:sldId id="2098149444" r:id="rId10"/>
    <p:sldId id="2098149445" r:id="rId11"/>
    <p:sldId id="2098149447" r:id="rId12"/>
    <p:sldId id="209814943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679" userDrawn="1">
          <p15:clr>
            <a:srgbClr val="A4A3A4"/>
          </p15:clr>
        </p15:guide>
        <p15:guide id="5" orient="horz" pos="84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5923" autoAdjust="0"/>
  </p:normalViewPr>
  <p:slideViewPr>
    <p:cSldViewPr snapToGrid="0">
      <p:cViewPr varScale="1">
        <p:scale>
          <a:sx n="75" d="100"/>
          <a:sy n="75" d="100"/>
        </p:scale>
        <p:origin x="304" y="40"/>
      </p:cViewPr>
      <p:guideLst>
        <p:guide pos="7679"/>
        <p:guide orient="horz" pos="840"/>
        <p:guide pos="3840"/>
        <p:guide orient="horz"/>
        <p:guide pos="73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579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A8EF4-2E39-F844-BEA3-84E3FB00E284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A52E-7B91-8847-BE72-A1E215939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8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77A0-3D0B-8647-BF53-258DB9561D08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E642-1EF6-494A-86FB-FEA830CD5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53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9E81E-F853-4E90-8052-276BCA4AEF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Title Slide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846468" y="2339070"/>
            <a:ext cx="5900057" cy="869447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&lt;Presentation Title&gt;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039394" y="5240024"/>
            <a:ext cx="5357063" cy="394689"/>
          </a:xfrm>
        </p:spPr>
        <p:txBody>
          <a:bodyPr tIns="0" bIns="0"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&lt;Meeting/Review Title&gt;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46468" y="3744919"/>
            <a:ext cx="5363635" cy="463061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&lt;Your Name&gt;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057323" y="5743435"/>
            <a:ext cx="4266877" cy="35365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&lt;Date&gt;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696815" y="121260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573" y="35733"/>
            <a:ext cx="1758530" cy="879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AD4CC-E782-6796-378F-F34CC3ED59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5380" y="2738942"/>
            <a:ext cx="5229261" cy="3607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AF260F30-49CC-EA41-FFBF-EB545340B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13" r="-24"/>
          <a:stretch/>
        </p:blipFill>
        <p:spPr>
          <a:xfrm rot="21113535">
            <a:off x="2652709" y="5502880"/>
            <a:ext cx="2494968" cy="1687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36F01B-9522-4239-A2F8-3C8B4B35C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1" y="5435422"/>
            <a:ext cx="2586374" cy="1422578"/>
          </a:xfrm>
          <a:prstGeom prst="rect">
            <a:avLst/>
          </a:prstGeom>
        </p:spPr>
      </p:pic>
      <p:pic>
        <p:nvPicPr>
          <p:cNvPr id="8" name="Picture 7" descr="A close-up of a rock&#10;&#10;Description automatically generated with medium confidence">
            <a:extLst>
              <a:ext uri="{FF2B5EF4-FFF2-40B4-BE49-F238E27FC236}">
                <a16:creationId xmlns:a16="http://schemas.microsoft.com/office/drawing/2014/main" id="{7778EAC2-BFF7-1AA0-D979-D96D237F9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697" y="1956106"/>
            <a:ext cx="2231476" cy="1807789"/>
          </a:xfrm>
          <a:prstGeom prst="pentagon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896FFFF-62FE-D071-7A28-AB80952CFC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360" t="2209" r="70281" b="77949"/>
          <a:stretch/>
        </p:blipFill>
        <p:spPr>
          <a:xfrm rot="21168022">
            <a:off x="4734385" y="293145"/>
            <a:ext cx="3909829" cy="1913728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 descr="A graph of a thermal quartz crystal&#10;&#10;Description automatically generated with medium confidence">
            <a:extLst>
              <a:ext uri="{FF2B5EF4-FFF2-40B4-BE49-F238E27FC236}">
                <a16:creationId xmlns:a16="http://schemas.microsoft.com/office/drawing/2014/main" id="{8ACDF987-0D63-8CCF-9C65-5D907C25EFC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454" b="8307"/>
          <a:stretch/>
        </p:blipFill>
        <p:spPr>
          <a:xfrm>
            <a:off x="358338" y="1155841"/>
            <a:ext cx="2935674" cy="2097672"/>
          </a:xfrm>
          <a:prstGeom prst="rect">
            <a:avLst/>
          </a:prstGeom>
        </p:spPr>
      </p:pic>
      <p:pic>
        <p:nvPicPr>
          <p:cNvPr id="9" name="Picture 8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46E7A1BB-F445-C8D3-BF7F-4A14119B0C3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5830">
            <a:off x="2062025" y="240085"/>
            <a:ext cx="2895863" cy="1860399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FCF67F-FBB0-460A-76AA-DDF5EDEE1D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0" y="64477"/>
            <a:ext cx="2319696" cy="1526782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23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615"/>
            <a:ext cx="11575497" cy="5308515"/>
          </a:xfrm>
        </p:spPr>
        <p:txBody>
          <a:bodyPr/>
          <a:lstStyle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2"/>
          <p:cNvSpPr>
            <a:spLocks noChangeArrowheads="1"/>
          </p:cNvSpPr>
          <p:nvPr userDrawn="1"/>
        </p:nvSpPr>
        <p:spPr bwMode="auto">
          <a:xfrm>
            <a:off x="0" y="0"/>
            <a:ext cx="12192000" cy="850188"/>
          </a:xfrm>
          <a:prstGeom prst="rect">
            <a:avLst/>
          </a:prstGeom>
          <a:solidFill>
            <a:srgbClr val="E6E5EC"/>
          </a:solidFill>
          <a:ln>
            <a:noFill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5667" y="103108"/>
            <a:ext cx="9404285" cy="557076"/>
          </a:xfrm>
          <a:prstGeom prst="rect">
            <a:avLst/>
          </a:prstGeom>
        </p:spPr>
        <p:txBody>
          <a:bodyPr rIns="73152" anchor="ctr"/>
          <a:lstStyle>
            <a:lvl1pPr marL="0" indent="0" algn="l">
              <a:tabLst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Title</a:t>
            </a:r>
          </a:p>
        </p:txBody>
      </p:sp>
      <p:graphicFrame>
        <p:nvGraphicFramePr>
          <p:cNvPr id="15" name="Group 6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3420295"/>
              </p:ext>
            </p:extLst>
          </p:nvPr>
        </p:nvGraphicFramePr>
        <p:xfrm>
          <a:off x="0" y="841832"/>
          <a:ext cx="12192000" cy="1371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21920" marR="12192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41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Line 65"/>
          <p:cNvSpPr>
            <a:spLocks noChangeShapeType="1"/>
          </p:cNvSpPr>
          <p:nvPr userDrawn="1"/>
        </p:nvSpPr>
        <p:spPr bwMode="auto">
          <a:xfrm flipH="1">
            <a:off x="9838842" y="103108"/>
            <a:ext cx="0" cy="698500"/>
          </a:xfrm>
          <a:prstGeom prst="line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775191" y="103108"/>
            <a:ext cx="2318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Mars 2020 Project</a:t>
            </a:r>
          </a:p>
          <a:p>
            <a:pPr defTabSz="457200"/>
            <a:r>
              <a:rPr lang="en-US" sz="1200" dirty="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rPr>
              <a:t>SUPERCAM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216761" y="64302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953" y="23133"/>
            <a:ext cx="1529938" cy="764969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562" y="5961934"/>
            <a:ext cx="1987156" cy="8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4784" y="1148317"/>
            <a:ext cx="11153016" cy="5144535"/>
          </a:xfrm>
          <a:prstGeom prst="rect">
            <a:avLst/>
          </a:prstGeom>
        </p:spPr>
        <p:txBody>
          <a:bodyPr vert="horz"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27971" y="325010"/>
            <a:ext cx="11457615" cy="6271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>
          <a:xfrm>
            <a:off x="11171275" y="6411169"/>
            <a:ext cx="1020725" cy="366183"/>
          </a:xfrm>
        </p:spPr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9A80E-87F1-512D-BE9E-F1EAC08D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D952-1320-4894-ADCE-5121BCFF662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3F2CF-7025-00A3-01CB-5FABC4F7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759D-E02B-44D3-B386-D6F1A0F6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95C2-B212-46E4-9C1A-40B82889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82870"/>
            <a:ext cx="11575497" cy="540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053" y="6500680"/>
            <a:ext cx="3413760" cy="1737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SCAM tagup 7/30/2019</a:t>
            </a:r>
            <a:endParaRPr lang="en-US" dirty="0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54800" y="63831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2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2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2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icarus.2021.114773" TargetMode="External"/><Relationship Id="rId13" Type="http://schemas.openxmlformats.org/officeDocument/2006/relationships/hyperlink" Target="https://doi.org/10.1029/2022JE007463" TargetMode="External"/><Relationship Id="rId3" Type="http://schemas.openxmlformats.org/officeDocument/2006/relationships/hyperlink" Target="https://doi.org/10.1007/s11214-021-00807-w" TargetMode="External"/><Relationship Id="rId7" Type="http://schemas.openxmlformats.org/officeDocument/2006/relationships/hyperlink" Target="https://doi.org/10.1364/AO.447680" TargetMode="External"/><Relationship Id="rId12" Type="http://schemas.openxmlformats.org/officeDocument/2006/relationships/hyperlink" Target="https://doi.org/10.1029/2022JE07450" TargetMode="External"/><Relationship Id="rId2" Type="http://schemas.openxmlformats.org/officeDocument/2006/relationships/hyperlink" Target="https://doi.org/10.1007/s11214-020-00777-5" TargetMode="External"/><Relationship Id="rId16" Type="http://schemas.openxmlformats.org/officeDocument/2006/relationships/hyperlink" Target="https://doi.org/10.1016/j.epsl.2025.119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sab.2021.106341" TargetMode="External"/><Relationship Id="rId11" Type="http://schemas.openxmlformats.org/officeDocument/2006/relationships/hyperlink" Target="https://doi.org/10.1125/sci-adv.abo3399" TargetMode="External"/><Relationship Id="rId5" Type="http://schemas.openxmlformats.org/officeDocument/2006/relationships/hyperlink" Target="https://doi.org/10.1016/j.aca.2022.339837" TargetMode="External"/><Relationship Id="rId15" Type="http://schemas.openxmlformats.org/officeDocument/2006/relationships/hyperlink" Target="https://doi.org/10.1038/s43247-024-0183702" TargetMode="External"/><Relationship Id="rId10" Type="http://schemas.openxmlformats.org/officeDocument/2006/relationships/hyperlink" Target="https://doi.org/10.1029/2022JE007481" TargetMode="External"/><Relationship Id="rId4" Type="http://schemas.openxmlformats.org/officeDocument/2006/relationships/hyperlink" Target="https://doi.org/10.1007/s11214-020-00764-w" TargetMode="External"/><Relationship Id="rId9" Type="http://schemas.openxmlformats.org/officeDocument/2006/relationships/hyperlink" Target="https://doi.org/10.1063/1.5145390" TargetMode="External"/><Relationship Id="rId14" Type="http://schemas.openxmlformats.org/officeDocument/2006/relationships/hyperlink" Target="https://doi.org/10.1029/2023JE00825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JE00746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ds-geosciences.wustl.edu/m2020/urn-nasa-pds-mars2020_supercam/document/SuperCam_PDS_Userguide.pdf" TargetMode="External"/><Relationship Id="rId2" Type="http://schemas.openxmlformats.org/officeDocument/2006/relationships/hyperlink" Target="https://pds-geosciences.wustl.edu/m2020/urn-nasa-pds-mars2020_supercam/document/M2020_SuperCam_EDR_RDR_SI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ds-geosciences.wustl.edu/m2020/urn-nasa-pds-mars2020_supercam/data_calibrated_spectr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5935248" y="2194441"/>
            <a:ext cx="6035023" cy="1303707"/>
          </a:xfrm>
        </p:spPr>
        <p:txBody>
          <a:bodyPr anchor="ctr"/>
          <a:lstStyle/>
          <a:p>
            <a:r>
              <a:rPr lang="fr-FR" dirty="0"/>
              <a:t>VISIR:  </a:t>
            </a:r>
            <a:r>
              <a:rPr lang="fr-FR" dirty="0" err="1"/>
              <a:t>Reflectance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5499909" y="4992408"/>
            <a:ext cx="5511936" cy="820968"/>
          </a:xfrm>
        </p:spPr>
        <p:txBody>
          <a:bodyPr/>
          <a:lstStyle/>
          <a:p>
            <a:r>
              <a:rPr lang="fr-FR" sz="2800" dirty="0"/>
              <a:t>SuperCam Data Workshop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5935248" y="4338836"/>
            <a:ext cx="5363635" cy="463061"/>
          </a:xfrm>
        </p:spPr>
        <p:txBody>
          <a:bodyPr/>
          <a:lstStyle/>
          <a:p>
            <a:r>
              <a:rPr lang="fr-FR" sz="3600" dirty="0"/>
              <a:t>Allison Zastrow, </a:t>
            </a:r>
            <a:r>
              <a:rPr lang="fr-FR" sz="2000" dirty="0"/>
              <a:t>on behalf of Pierre Beck, Adrian Brown, and the SuperCam VISIR </a:t>
            </a:r>
            <a:r>
              <a:rPr lang="fr-FR" sz="2000" dirty="0" err="1"/>
              <a:t>Working</a:t>
            </a:r>
            <a:r>
              <a:rPr lang="fr-FR" sz="2000" dirty="0"/>
              <a:t> Group</a:t>
            </a:r>
            <a:endParaRPr lang="fr-FR" sz="3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5499909" y="5568042"/>
            <a:ext cx="4266877" cy="353658"/>
          </a:xfrm>
        </p:spPr>
        <p:txBody>
          <a:bodyPr/>
          <a:lstStyle/>
          <a:p>
            <a:r>
              <a:rPr lang="fr-FR" dirty="0"/>
              <a:t>LPSC, The </a:t>
            </a:r>
            <a:r>
              <a:rPr lang="fr-FR" dirty="0" err="1"/>
              <a:t>Woodlands</a:t>
            </a:r>
            <a:r>
              <a:rPr lang="fr-FR" dirty="0"/>
              <a:t>, Texas, USA</a:t>
            </a:r>
          </a:p>
          <a:p>
            <a:r>
              <a:rPr lang="fr-FR" dirty="0"/>
              <a:t>Tuesday, March 11, 2025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165" y="5410353"/>
            <a:ext cx="2856287" cy="12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1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9507E-9598-6B56-C34D-1B8DE485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2" y="2353323"/>
            <a:ext cx="4831035" cy="30193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AC7F35-3374-0B6F-CD7E-65851CDE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IRS:  Things to watch out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A0BA4-013A-5B9C-10F6-783093B91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D21CA-D369-FAE1-9EA7-7D61A4F1FC58}"/>
              </a:ext>
            </a:extLst>
          </p:cNvPr>
          <p:cNvSpPr/>
          <p:nvPr/>
        </p:nvSpPr>
        <p:spPr>
          <a:xfrm>
            <a:off x="2581945" y="3048017"/>
            <a:ext cx="515257" cy="1620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30">
            <a:extLst>
              <a:ext uri="{FF2B5EF4-FFF2-40B4-BE49-F238E27FC236}">
                <a16:creationId xmlns:a16="http://schemas.microsoft.com/office/drawing/2014/main" id="{50E8DB13-C736-D269-BB71-34C8553964E2}"/>
              </a:ext>
            </a:extLst>
          </p:cNvPr>
          <p:cNvCxnSpPr>
            <a:cxnSpLocks/>
          </p:cNvCxnSpPr>
          <p:nvPr/>
        </p:nvCxnSpPr>
        <p:spPr>
          <a:xfrm flipV="1">
            <a:off x="2766483" y="4786604"/>
            <a:ext cx="0" cy="760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32">
            <a:extLst>
              <a:ext uri="{FF2B5EF4-FFF2-40B4-BE49-F238E27FC236}">
                <a16:creationId xmlns:a16="http://schemas.microsoft.com/office/drawing/2014/main" id="{80707E0C-248C-B8B7-7267-26A494FDEFCB}"/>
              </a:ext>
            </a:extLst>
          </p:cNvPr>
          <p:cNvSpPr txBox="1"/>
          <p:nvPr/>
        </p:nvSpPr>
        <p:spPr>
          <a:xfrm>
            <a:off x="716508" y="5612458"/>
            <a:ext cx="36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wiggles</a:t>
            </a:r>
            <a:r>
              <a:rPr lang="fr-FR" dirty="0"/>
              <a:t> are due to </a:t>
            </a:r>
            <a:r>
              <a:rPr lang="fr-FR" dirty="0" err="1"/>
              <a:t>imperfect</a:t>
            </a:r>
            <a:r>
              <a:rPr lang="fr-FR" dirty="0"/>
              <a:t> correction of CO</a:t>
            </a:r>
            <a:r>
              <a:rPr lang="fr-FR" baseline="-25000" dirty="0"/>
              <a:t>2</a:t>
            </a:r>
          </a:p>
        </p:txBody>
      </p:sp>
      <p:sp>
        <p:nvSpPr>
          <p:cNvPr id="17" name="ZoneTexte 10">
            <a:extLst>
              <a:ext uri="{FF2B5EF4-FFF2-40B4-BE49-F238E27FC236}">
                <a16:creationId xmlns:a16="http://schemas.microsoft.com/office/drawing/2014/main" id="{B1DBEBE7-EEA8-1ECA-AFDB-7641527DB7BC}"/>
              </a:ext>
            </a:extLst>
          </p:cNvPr>
          <p:cNvSpPr txBox="1"/>
          <p:nvPr/>
        </p:nvSpPr>
        <p:spPr>
          <a:xfrm>
            <a:off x="475649" y="142507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Atmospheric</a:t>
            </a:r>
            <a:r>
              <a:rPr lang="fr-FR" b="1" dirty="0"/>
              <a:t> correction </a:t>
            </a:r>
            <a:r>
              <a:rPr lang="fr-FR" b="1" dirty="0" err="1"/>
              <a:t>residuals</a:t>
            </a:r>
            <a:r>
              <a:rPr lang="fr-FR" b="1" dirty="0"/>
              <a:t>:</a:t>
            </a:r>
          </a:p>
          <a:p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careful</a:t>
            </a:r>
            <a:r>
              <a:rPr lang="fr-FR" b="1" dirty="0"/>
              <a:t> to not </a:t>
            </a:r>
            <a:r>
              <a:rPr lang="fr-FR" b="1" dirty="0" err="1"/>
              <a:t>make</a:t>
            </a:r>
            <a:r>
              <a:rPr lang="fr-FR" b="1" dirty="0"/>
              <a:t> </a:t>
            </a:r>
            <a:r>
              <a:rPr lang="fr-FR" b="1" dirty="0" err="1"/>
              <a:t>interpretations</a:t>
            </a:r>
            <a:r>
              <a:rPr lang="fr-FR" b="1" dirty="0"/>
              <a:t> </a:t>
            </a:r>
            <a:r>
              <a:rPr lang="fr-FR" b="1" dirty="0" err="1"/>
              <a:t>solely</a:t>
            </a:r>
            <a:endParaRPr lang="fr-FR" b="1" dirty="0"/>
          </a:p>
          <a:p>
            <a:r>
              <a:rPr lang="fr-FR" b="1" dirty="0"/>
              <a:t>on </a:t>
            </a:r>
            <a:r>
              <a:rPr lang="fr-FR" b="1" dirty="0" err="1"/>
              <a:t>these</a:t>
            </a:r>
            <a:r>
              <a:rPr lang="fr-FR" b="1" dirty="0"/>
              <a:t> </a:t>
            </a:r>
            <a:r>
              <a:rPr lang="fr-FR" b="1" dirty="0" err="1"/>
              <a:t>features</a:t>
            </a:r>
            <a:endParaRPr lang="fr-FR" b="1" dirty="0"/>
          </a:p>
        </p:txBody>
      </p:sp>
      <p:sp>
        <p:nvSpPr>
          <p:cNvPr id="22" name="ZoneTexte 9">
            <a:extLst>
              <a:ext uri="{FF2B5EF4-FFF2-40B4-BE49-F238E27FC236}">
                <a16:creationId xmlns:a16="http://schemas.microsoft.com/office/drawing/2014/main" id="{7BF4064B-C554-6F38-446E-13FDF8B1261E}"/>
              </a:ext>
            </a:extLst>
          </p:cNvPr>
          <p:cNvSpPr txBox="1"/>
          <p:nvPr/>
        </p:nvSpPr>
        <p:spPr>
          <a:xfrm>
            <a:off x="7522135" y="14250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RF power </a:t>
            </a:r>
            <a:r>
              <a:rPr lang="fr-FR" b="1" dirty="0" err="1"/>
              <a:t>failure</a:t>
            </a:r>
            <a:endParaRPr lang="fr-FR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36B819-4C3B-1B00-17B5-871EF84F5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206" y="1753466"/>
            <a:ext cx="3670211" cy="2570473"/>
          </a:xfrm>
          <a:prstGeom prst="rect">
            <a:avLst/>
          </a:prstGeom>
        </p:spPr>
      </p:pic>
      <p:sp>
        <p:nvSpPr>
          <p:cNvPr id="24" name="ZoneTexte 26">
            <a:extLst>
              <a:ext uri="{FF2B5EF4-FFF2-40B4-BE49-F238E27FC236}">
                <a16:creationId xmlns:a16="http://schemas.microsoft.com/office/drawing/2014/main" id="{E3EAFEB2-82EE-32B0-EA7C-436700D27552}"/>
              </a:ext>
            </a:extLst>
          </p:cNvPr>
          <p:cNvSpPr txBox="1"/>
          <p:nvPr/>
        </p:nvSpPr>
        <p:spPr>
          <a:xfrm>
            <a:off x="7470685" y="411082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Burnt_Island_996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64513-FC3E-1753-A055-318636C2528B}"/>
              </a:ext>
            </a:extLst>
          </p:cNvPr>
          <p:cNvSpPr txBox="1"/>
          <p:nvPr/>
        </p:nvSpPr>
        <p:spPr>
          <a:xfrm>
            <a:off x="6581761" y="4715482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 with power failures are only released to the PDS as EDRs, not as CDRs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ZoneTexte 26">
            <a:extLst>
              <a:ext uri="{FF2B5EF4-FFF2-40B4-BE49-F238E27FC236}">
                <a16:creationId xmlns:a16="http://schemas.microsoft.com/office/drawing/2014/main" id="{AA51AA14-DE8E-1CEF-9A1E-01A7E27402C3}"/>
              </a:ext>
            </a:extLst>
          </p:cNvPr>
          <p:cNvSpPr txBox="1"/>
          <p:nvPr/>
        </p:nvSpPr>
        <p:spPr>
          <a:xfrm>
            <a:off x="3150696" y="498242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Frying_Pan_Spring_1058</a:t>
            </a:r>
          </a:p>
        </p:txBody>
      </p:sp>
    </p:spTree>
    <p:extLst>
      <p:ext uri="{BB962C8B-B14F-4D97-AF65-F5344CB8AC3E}">
        <p14:creationId xmlns:p14="http://schemas.microsoft.com/office/powerpoint/2010/main" val="328940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FA118-81DC-43BB-4A21-51A0B838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Instrument/calibration papers:</a:t>
            </a:r>
          </a:p>
          <a:p>
            <a:pPr lvl="1"/>
            <a:r>
              <a:rPr lang="en-US" dirty="0"/>
              <a:t>Wiens et al., 2021 (Body Unit); </a:t>
            </a:r>
            <a:r>
              <a:rPr lang="en-US" dirty="0">
                <a:hlinkClick r:id="rId2"/>
              </a:rPr>
              <a:t>https://doi.org/10.1007/s11214-020-00777-5</a:t>
            </a:r>
            <a:endParaRPr lang="en-US" dirty="0"/>
          </a:p>
          <a:p>
            <a:pPr lvl="1"/>
            <a:r>
              <a:rPr lang="en-US" dirty="0"/>
              <a:t>Maurice et al., 2021 (Mast Unit); </a:t>
            </a:r>
            <a:r>
              <a:rPr lang="en-US" dirty="0">
                <a:hlinkClick r:id="rId3"/>
              </a:rPr>
              <a:t>https://doi.org/10.1007/s11214-021-00807-w</a:t>
            </a:r>
            <a:endParaRPr lang="en-US" dirty="0"/>
          </a:p>
          <a:p>
            <a:pPr lvl="1"/>
            <a:r>
              <a:rPr lang="en-US" dirty="0"/>
              <a:t>Manrique et al., 2020 (Calibration targets, design); </a:t>
            </a:r>
            <a:r>
              <a:rPr lang="en-US" dirty="0">
                <a:hlinkClick r:id="rId4"/>
              </a:rPr>
              <a:t>https://doi.org/10.1007/s11214-020-00764-w</a:t>
            </a:r>
            <a:endParaRPr lang="en-US" dirty="0"/>
          </a:p>
          <a:p>
            <a:pPr lvl="1"/>
            <a:r>
              <a:rPr lang="en-US" dirty="0" err="1"/>
              <a:t>Madariaga</a:t>
            </a:r>
            <a:r>
              <a:rPr lang="en-US" dirty="0"/>
              <a:t> et al., 2021 (Calibration targets, homogeneity); </a:t>
            </a:r>
            <a:r>
              <a:rPr lang="en-US" dirty="0">
                <a:hlinkClick r:id="rId5"/>
              </a:rPr>
              <a:t>https://doi.org/10.1016/j.aca.2022.339837</a:t>
            </a:r>
            <a:endParaRPr lang="en-US" dirty="0"/>
          </a:p>
          <a:p>
            <a:pPr lvl="1"/>
            <a:r>
              <a:rPr lang="en-US" dirty="0"/>
              <a:t>Cousin et al., 2021 (Calibration targets, characterization); </a:t>
            </a:r>
            <a:r>
              <a:rPr lang="en-US" dirty="0">
                <a:hlinkClick r:id="rId6"/>
              </a:rPr>
              <a:t>https://doi.org/10.1016/j.sab.2021.106341</a:t>
            </a:r>
            <a:endParaRPr lang="en-US" dirty="0"/>
          </a:p>
          <a:p>
            <a:pPr lvl="1"/>
            <a:r>
              <a:rPr lang="en-US" dirty="0"/>
              <a:t>Legett et al., 2022 (Optical calibration of spectrometers); </a:t>
            </a:r>
            <a:r>
              <a:rPr lang="en-US" dirty="0">
                <a:hlinkClick r:id="rId7"/>
              </a:rPr>
              <a:t>https://doi.org/10.1364/AO.447680</a:t>
            </a:r>
            <a:endParaRPr lang="en-US" dirty="0"/>
          </a:p>
          <a:p>
            <a:pPr lvl="1"/>
            <a:r>
              <a:rPr lang="en-US" dirty="0"/>
              <a:t>Fouchet et al., 2022 (IRS spectrometer); </a:t>
            </a:r>
            <a:r>
              <a:rPr lang="en-US" dirty="0">
                <a:hlinkClick r:id="rId8"/>
              </a:rPr>
              <a:t>https://doi.org/10.1016/j.icarus.2021.114773</a:t>
            </a:r>
            <a:endParaRPr lang="en-US" dirty="0"/>
          </a:p>
          <a:p>
            <a:pPr lvl="1"/>
            <a:r>
              <a:rPr lang="en-US" dirty="0"/>
              <a:t>Royer et al., 2020 (Pre-launch calibration of IRS spectrometer); </a:t>
            </a:r>
            <a:r>
              <a:rPr lang="en-US" dirty="0">
                <a:hlinkClick r:id="rId9"/>
              </a:rPr>
              <a:t>https://doi.org/10.1063/1.5145390</a:t>
            </a:r>
            <a:endParaRPr lang="en-US" dirty="0"/>
          </a:p>
          <a:p>
            <a:pPr lvl="1"/>
            <a:r>
              <a:rPr lang="en-US" dirty="0"/>
              <a:t>Royer et al., 2022 (Post-landing calibration of IRS spectrometer); </a:t>
            </a:r>
            <a:r>
              <a:rPr lang="en-US" dirty="0">
                <a:hlinkClick r:id="rId10"/>
              </a:rPr>
              <a:t>https://doi.org/10.1029/2022JE007481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VISIR data papers:</a:t>
            </a:r>
          </a:p>
          <a:p>
            <a:pPr lvl="1"/>
            <a:r>
              <a:rPr lang="en-US" dirty="0"/>
              <a:t>Wiens et al., 2022 (Crater floor synthesis paper); </a:t>
            </a:r>
            <a:r>
              <a:rPr lang="en-US" dirty="0">
                <a:hlinkClick r:id="rId11"/>
              </a:rPr>
              <a:t>https://doi.org/10.1125/sci-adv.abo3399</a:t>
            </a:r>
            <a:endParaRPr lang="en-US" dirty="0"/>
          </a:p>
          <a:p>
            <a:pPr lvl="1"/>
            <a:r>
              <a:rPr lang="en-US" dirty="0"/>
              <a:t>Mandon et al., 2023 (Crater floor mineralogy); </a:t>
            </a:r>
            <a:r>
              <a:rPr lang="en-US" dirty="0">
                <a:hlinkClick r:id="rId12"/>
              </a:rPr>
              <a:t>https://doi.org/10.1029/2022JE07450</a:t>
            </a:r>
            <a:endParaRPr lang="en-US" dirty="0"/>
          </a:p>
          <a:p>
            <a:pPr lvl="1"/>
            <a:r>
              <a:rPr lang="en-US" dirty="0" err="1"/>
              <a:t>Clavé</a:t>
            </a:r>
            <a:r>
              <a:rPr lang="en-US" dirty="0"/>
              <a:t> et al., 2023 (Carbonate detection); </a:t>
            </a:r>
            <a:r>
              <a:rPr lang="en-US" dirty="0">
                <a:hlinkClick r:id="rId13"/>
              </a:rPr>
              <a:t>https://doi.org/10.1029/2022JE007463</a:t>
            </a:r>
            <a:endParaRPr lang="en-US" dirty="0"/>
          </a:p>
          <a:p>
            <a:pPr lvl="1"/>
            <a:r>
              <a:rPr lang="en-US" dirty="0"/>
              <a:t>Mandon et al., 2024 (Fe-mineralogy); </a:t>
            </a:r>
            <a:r>
              <a:rPr lang="en-US" dirty="0">
                <a:hlinkClick r:id="rId14"/>
              </a:rPr>
              <a:t>https://doi.org/10.1029/2023JE008254</a:t>
            </a:r>
            <a:endParaRPr lang="en-US" dirty="0"/>
          </a:p>
          <a:p>
            <a:pPr lvl="1"/>
            <a:r>
              <a:rPr lang="en-US" dirty="0"/>
              <a:t>Royer et al., 2024 (High-Al rocks); </a:t>
            </a:r>
            <a:r>
              <a:rPr lang="en-US" dirty="0">
                <a:hlinkClick r:id="rId15"/>
              </a:rPr>
              <a:t>https://doi.org/10.1038/s43247-024-0183702</a:t>
            </a:r>
            <a:endParaRPr lang="en-US" dirty="0"/>
          </a:p>
          <a:p>
            <a:pPr lvl="1"/>
            <a:r>
              <a:rPr lang="en-US" dirty="0"/>
              <a:t>Beck et al., 2025 (High-Si rocks); </a:t>
            </a:r>
            <a:r>
              <a:rPr lang="en-US" dirty="0">
                <a:hlinkClick r:id="rId16"/>
              </a:rPr>
              <a:t>https://doi.org/10.1016/j.epsl.2025.119256</a:t>
            </a:r>
            <a:endParaRPr lang="en-US" dirty="0"/>
          </a:p>
          <a:p>
            <a:pPr lvl="1"/>
            <a:r>
              <a:rPr lang="en-US" dirty="0"/>
              <a:t>Royer et al., 2025 (Multi-gaussian modeling of IRS data); in press, Icarus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VISIR papers in progress:</a:t>
            </a:r>
          </a:p>
          <a:p>
            <a:pPr lvl="1"/>
            <a:r>
              <a:rPr lang="en-US" dirty="0"/>
              <a:t>Connell et al. (Dehydration experiment), in prep</a:t>
            </a:r>
          </a:p>
          <a:p>
            <a:pPr lvl="1"/>
            <a:r>
              <a:rPr lang="en-US" dirty="0" err="1"/>
              <a:t>Quantin-Nataf</a:t>
            </a:r>
            <a:r>
              <a:rPr lang="en-US" dirty="0"/>
              <a:t> et al., (Comparisons between CRISM and SCAM observations), in prep</a:t>
            </a:r>
          </a:p>
          <a:p>
            <a:pPr lvl="1"/>
            <a:r>
              <a:rPr lang="en-US" dirty="0"/>
              <a:t>Zastrow et al., (IRS machine learning), in prep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BD8A5-0165-8C75-A459-190A2FAB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SuperCam</a:t>
            </a:r>
            <a:r>
              <a:rPr lang="en-US" dirty="0"/>
              <a:t> VISIR Papers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B0310-A116-F5C3-0380-2E9D4F91A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9B336-5E12-7435-DED7-7165F18D9B7E}"/>
              </a:ext>
            </a:extLst>
          </p:cNvPr>
          <p:cNvSpPr txBox="1"/>
          <p:nvPr/>
        </p:nvSpPr>
        <p:spPr>
          <a:xfrm>
            <a:off x="836525" y="6149800"/>
            <a:ext cx="85459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Please feel free to reach out to the team with data questions or research inquiries!</a:t>
            </a:r>
          </a:p>
        </p:txBody>
      </p:sp>
    </p:spTree>
    <p:extLst>
      <p:ext uri="{BB962C8B-B14F-4D97-AF65-F5344CB8AC3E}">
        <p14:creationId xmlns:p14="http://schemas.microsoft.com/office/powerpoint/2010/main" val="9467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89580-9B3A-412A-9353-1D0BAFC7A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E83E2-C74D-8BEB-B707-00C6782E1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EF404-60C5-BF77-8EA6-6B00D2D06E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1E649-88A8-C170-821D-6D195681F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0186BF-5EFB-E295-5FA2-21C4AF879531}"/>
              </a:ext>
            </a:extLst>
          </p:cNvPr>
          <p:cNvSpPr txBox="1"/>
          <p:nvPr/>
        </p:nvSpPr>
        <p:spPr>
          <a:xfrm>
            <a:off x="317500" y="3949700"/>
            <a:ext cx="4100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Forte Forward" panose="020F0502020204030204" pitchFamily="2" charset="0"/>
                <a:cs typeface="Forte Forward" panose="020F0502020204030204" pitchFamily="2" charset="0"/>
              </a:rPr>
              <a:t>Thank You</a:t>
            </a:r>
            <a:endParaRPr lang="en-US" dirty="0">
              <a:latin typeface="Forte Forward" panose="020F0502020204030204" pitchFamily="2" charset="0"/>
              <a:cs typeface="Forte Forwar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00C086-513A-B073-85D0-059E9054D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explanation of reflectance spectroscopy</a:t>
            </a:r>
          </a:p>
          <a:p>
            <a:r>
              <a:rPr lang="en-US" dirty="0"/>
              <a:t>SuperCam VISIR Details</a:t>
            </a:r>
          </a:p>
          <a:p>
            <a:pPr lvl="1"/>
            <a:r>
              <a:rPr lang="en-US" dirty="0"/>
              <a:t>Basics and calibration info</a:t>
            </a:r>
          </a:p>
          <a:p>
            <a:r>
              <a:rPr lang="en-US" dirty="0"/>
              <a:t>Where to get the data on the PDS</a:t>
            </a:r>
          </a:p>
          <a:p>
            <a:r>
              <a:rPr lang="en-US" dirty="0"/>
              <a:t>SuperCam-specific “things to watch out for”</a:t>
            </a:r>
          </a:p>
          <a:p>
            <a:r>
              <a:rPr lang="en-US" dirty="0"/>
              <a:t>SuperCam VISIR papers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4698C-8006-C35A-B96C-92A9D214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08D5-701B-A530-A6CC-D733E1A3B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5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2FFA86DB-6038-70B7-C783-B62EA91D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48" y="2108815"/>
            <a:ext cx="52959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>
            <a:extLst>
              <a:ext uri="{FF2B5EF4-FFF2-40B4-BE49-F238E27FC236}">
                <a16:creationId xmlns:a16="http://schemas.microsoft.com/office/drawing/2014/main" id="{A0939BE5-DD90-87D7-4DED-23F478B9F8F9}"/>
              </a:ext>
            </a:extLst>
          </p:cNvPr>
          <p:cNvSpPr/>
          <p:nvPr/>
        </p:nvSpPr>
        <p:spPr>
          <a:xfrm>
            <a:off x="6994452" y="2239438"/>
            <a:ext cx="1863373" cy="3363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B6F5C61-E4D6-0313-8F72-6CA41C7058DC}"/>
              </a:ext>
            </a:extLst>
          </p:cNvPr>
          <p:cNvSpPr/>
          <p:nvPr/>
        </p:nvSpPr>
        <p:spPr>
          <a:xfrm>
            <a:off x="9738876" y="2315090"/>
            <a:ext cx="1811268" cy="329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1028" descr="A molecule model of water&#10;&#10;Description automatically generated">
            <a:extLst>
              <a:ext uri="{FF2B5EF4-FFF2-40B4-BE49-F238E27FC236}">
                <a16:creationId xmlns:a16="http://schemas.microsoft.com/office/drawing/2014/main" id="{1D8C7CAB-FE39-4CBC-C9D9-D3DFB2981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873" y="4259190"/>
            <a:ext cx="2558378" cy="1425045"/>
          </a:xfrm>
          <a:prstGeom prst="rect">
            <a:avLst/>
          </a:prstGeom>
        </p:spPr>
      </p:pic>
      <p:pic>
        <p:nvPicPr>
          <p:cNvPr id="1031" name="Picture 1030" descr="A molecule model of water&#10;&#10;Description automatically generated">
            <a:extLst>
              <a:ext uri="{FF2B5EF4-FFF2-40B4-BE49-F238E27FC236}">
                <a16:creationId xmlns:a16="http://schemas.microsoft.com/office/drawing/2014/main" id="{FC3383B0-CD4E-AA92-5B70-D70ACE0D4F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75"/>
          <a:stretch/>
        </p:blipFill>
        <p:spPr>
          <a:xfrm>
            <a:off x="9178443" y="4256411"/>
            <a:ext cx="1967419" cy="1426464"/>
          </a:xfrm>
          <a:prstGeom prst="rect">
            <a:avLst/>
          </a:prstGeom>
        </p:spPr>
      </p:pic>
      <p:pic>
        <p:nvPicPr>
          <p:cNvPr id="7" name="Imagen 4" descr="Vista de una playa&#10;&#10;Descripción generada automáticamente con confianza baja">
            <a:extLst>
              <a:ext uri="{FF2B5EF4-FFF2-40B4-BE49-F238E27FC236}">
                <a16:creationId xmlns:a16="http://schemas.microsoft.com/office/drawing/2014/main" id="{2FDFDBB0-922E-CE20-9E5F-E35E680AB0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35" y="2080734"/>
            <a:ext cx="5366328" cy="3941156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FB88B989-C164-12F4-F423-816E287B07F1}"/>
              </a:ext>
            </a:extLst>
          </p:cNvPr>
          <p:cNvSpPr/>
          <p:nvPr/>
        </p:nvSpPr>
        <p:spPr>
          <a:xfrm>
            <a:off x="-1412546" y="-755739"/>
            <a:ext cx="3418867" cy="3338725"/>
          </a:xfrm>
          <a:prstGeom prst="su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3352B8-6AF2-6E9A-306B-772CA442A5FD}"/>
              </a:ext>
            </a:extLst>
          </p:cNvPr>
          <p:cNvCxnSpPr>
            <a:cxnSpLocks/>
          </p:cNvCxnSpPr>
          <p:nvPr/>
        </p:nvCxnSpPr>
        <p:spPr>
          <a:xfrm>
            <a:off x="918669" y="1998620"/>
            <a:ext cx="1935511" cy="236666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FB8806-CDBC-FC90-CA8D-17E505118010}"/>
              </a:ext>
            </a:extLst>
          </p:cNvPr>
          <p:cNvCxnSpPr>
            <a:cxnSpLocks/>
          </p:cNvCxnSpPr>
          <p:nvPr/>
        </p:nvCxnSpPr>
        <p:spPr>
          <a:xfrm>
            <a:off x="1535968" y="2294275"/>
            <a:ext cx="1877247" cy="231388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EDEBA9-E133-60C9-2E80-04EEA41C8BEB}"/>
              </a:ext>
            </a:extLst>
          </p:cNvPr>
          <p:cNvCxnSpPr>
            <a:cxnSpLocks/>
          </p:cNvCxnSpPr>
          <p:nvPr/>
        </p:nvCxnSpPr>
        <p:spPr>
          <a:xfrm>
            <a:off x="1456328" y="1524598"/>
            <a:ext cx="2078237" cy="270520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40E1CC-C265-135A-B3F4-D4077A3201BC}"/>
              </a:ext>
            </a:extLst>
          </p:cNvPr>
          <p:cNvCxnSpPr>
            <a:cxnSpLocks/>
          </p:cNvCxnSpPr>
          <p:nvPr/>
        </p:nvCxnSpPr>
        <p:spPr>
          <a:xfrm flipH="1" flipV="1">
            <a:off x="2856709" y="4177684"/>
            <a:ext cx="277264" cy="3569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9211AD-354B-8049-2AA6-DADBF6006958}"/>
              </a:ext>
            </a:extLst>
          </p:cNvPr>
          <p:cNvCxnSpPr>
            <a:cxnSpLocks/>
          </p:cNvCxnSpPr>
          <p:nvPr/>
        </p:nvCxnSpPr>
        <p:spPr>
          <a:xfrm flipV="1">
            <a:off x="3505679" y="2454448"/>
            <a:ext cx="1222405" cy="201339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250A38-3060-F134-9821-3A784CD763E4}"/>
              </a:ext>
            </a:extLst>
          </p:cNvPr>
          <p:cNvCxnSpPr>
            <a:cxnSpLocks/>
          </p:cNvCxnSpPr>
          <p:nvPr/>
        </p:nvCxnSpPr>
        <p:spPr>
          <a:xfrm flipH="1">
            <a:off x="2979429" y="4683266"/>
            <a:ext cx="156320" cy="4075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F69979-527F-E7FB-81B2-605BA7B80414}"/>
              </a:ext>
            </a:extLst>
          </p:cNvPr>
          <p:cNvCxnSpPr>
            <a:cxnSpLocks/>
          </p:cNvCxnSpPr>
          <p:nvPr/>
        </p:nvCxnSpPr>
        <p:spPr>
          <a:xfrm flipH="1">
            <a:off x="3166914" y="4706591"/>
            <a:ext cx="236752" cy="47670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998DC1-3588-1EE0-F978-E586D7DAE11B}"/>
              </a:ext>
            </a:extLst>
          </p:cNvPr>
          <p:cNvCxnSpPr>
            <a:cxnSpLocks/>
          </p:cNvCxnSpPr>
          <p:nvPr/>
        </p:nvCxnSpPr>
        <p:spPr>
          <a:xfrm>
            <a:off x="3466871" y="4874462"/>
            <a:ext cx="458767" cy="783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8CB832-E518-BD11-A564-0EBB53449BB4}"/>
              </a:ext>
            </a:extLst>
          </p:cNvPr>
          <p:cNvCxnSpPr>
            <a:cxnSpLocks/>
          </p:cNvCxnSpPr>
          <p:nvPr/>
        </p:nvCxnSpPr>
        <p:spPr>
          <a:xfrm flipH="1" flipV="1">
            <a:off x="2534045" y="4539075"/>
            <a:ext cx="440402" cy="516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48AD58-9C01-08C4-2A9D-0FA71B67E180}"/>
              </a:ext>
            </a:extLst>
          </p:cNvPr>
          <p:cNvCxnSpPr>
            <a:cxnSpLocks/>
          </p:cNvCxnSpPr>
          <p:nvPr/>
        </p:nvCxnSpPr>
        <p:spPr>
          <a:xfrm flipV="1">
            <a:off x="3518418" y="2514319"/>
            <a:ext cx="1396599" cy="22434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white machine with many round holes&#10;&#10;Description automatically generated with medium confidence">
            <a:extLst>
              <a:ext uri="{FF2B5EF4-FFF2-40B4-BE49-F238E27FC236}">
                <a16:creationId xmlns:a16="http://schemas.microsoft.com/office/drawing/2014/main" id="{51C9E76F-8453-D5AB-4F9C-E06BAF7D0C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734" y="513929"/>
            <a:ext cx="4213991" cy="2812839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1D64B6-CD29-4188-4659-7F14ECB18058}"/>
              </a:ext>
            </a:extLst>
          </p:cNvPr>
          <p:cNvCxnSpPr>
            <a:cxnSpLocks/>
          </p:cNvCxnSpPr>
          <p:nvPr/>
        </p:nvCxnSpPr>
        <p:spPr>
          <a:xfrm>
            <a:off x="6100052" y="1605619"/>
            <a:ext cx="2635386" cy="1478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E87139-63C0-6F99-F12F-6FFC153788CF}"/>
              </a:ext>
            </a:extLst>
          </p:cNvPr>
          <p:cNvSpPr txBox="1"/>
          <p:nvPr/>
        </p:nvSpPr>
        <p:spPr>
          <a:xfrm>
            <a:off x="5625137" y="123298"/>
            <a:ext cx="6494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Reflectance Spectroscopy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4D5B7-306C-5EB7-401D-E6267CEA765A}"/>
              </a:ext>
            </a:extLst>
          </p:cNvPr>
          <p:cNvSpPr txBox="1"/>
          <p:nvPr/>
        </p:nvSpPr>
        <p:spPr>
          <a:xfrm>
            <a:off x="5168311" y="616957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Chignik, sol 681</a:t>
            </a:r>
          </a:p>
        </p:txBody>
      </p:sp>
    </p:spTree>
    <p:extLst>
      <p:ext uri="{BB962C8B-B14F-4D97-AF65-F5344CB8AC3E}">
        <p14:creationId xmlns:p14="http://schemas.microsoft.com/office/powerpoint/2010/main" val="20148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SuperCam VISIR Basics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F612DCB-B699-854C-3628-0E3EB332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74615"/>
            <a:ext cx="6846439" cy="678511"/>
          </a:xfrm>
        </p:spPr>
        <p:txBody>
          <a:bodyPr/>
          <a:lstStyle/>
          <a:p>
            <a:r>
              <a:rPr lang="en-US" dirty="0"/>
              <a:t>Two spectral ranges measuring passive reflectance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F4B67-2A0E-89E1-F4C0-D146396413B5}"/>
              </a:ext>
            </a:extLst>
          </p:cNvPr>
          <p:cNvSpPr txBox="1"/>
          <p:nvPr/>
        </p:nvSpPr>
        <p:spPr>
          <a:xfrm>
            <a:off x="73430" y="1503833"/>
            <a:ext cx="5943600" cy="21390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</a:t>
            </a: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Wavelength range: ~0.38 µm to ~0.85 µm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over 5925 wavelength channels, with a gap between 0.465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 and 0.537 µm</a:t>
            </a: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resolution:  0.2 nm (@ shorter wavelengths) to 0.65 nm (@ longer wavelengths)</a:t>
            </a: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 of view:  0.74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mrad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DA1B9-1996-F582-BDE2-39B06C2AFD87}"/>
              </a:ext>
            </a:extLst>
          </p:cNvPr>
          <p:cNvSpPr txBox="1"/>
          <p:nvPr/>
        </p:nvSpPr>
        <p:spPr>
          <a:xfrm>
            <a:off x="6177072" y="1498539"/>
            <a:ext cx="594149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spcBef>
                <a:spcPts val="2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IRS</a:t>
            </a: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Wavelength range:  ~1.3 µm to ~2.6 µm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over 256 wavelength channels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Spectral resolution:  5 nm (@ shorter wavelengths) to 20 nm (@ longer wavelengths)</a:t>
            </a:r>
          </a:p>
          <a:p>
            <a:pPr marL="685800" lvl="1" indent="-228600" defTabSz="457200">
              <a:spcBef>
                <a:spcPts val="200"/>
              </a:spcBef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 of view:  1.15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mrad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C65CB5-E2F5-84D8-DB12-A2BE54FE1498}"/>
              </a:ext>
            </a:extLst>
          </p:cNvPr>
          <p:cNvGrpSpPr/>
          <p:nvPr/>
        </p:nvGrpSpPr>
        <p:grpSpPr>
          <a:xfrm>
            <a:off x="3887839" y="3392117"/>
            <a:ext cx="5610915" cy="3463691"/>
            <a:chOff x="3887839" y="3392117"/>
            <a:chExt cx="5610915" cy="3463691"/>
          </a:xfrm>
        </p:grpSpPr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C077B6D8-D3E5-D77D-550F-A5BFAA06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7839" y="3392117"/>
              <a:ext cx="5610915" cy="346369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BBB010-1002-5413-147D-808E1563DB09}"/>
                </a:ext>
              </a:extLst>
            </p:cNvPr>
            <p:cNvSpPr/>
            <p:nvPr/>
          </p:nvSpPr>
          <p:spPr>
            <a:xfrm>
              <a:off x="3887839" y="3642880"/>
              <a:ext cx="381463" cy="429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6CF728-9FF1-DAEB-ADEF-87126CB8B4E0}"/>
              </a:ext>
            </a:extLst>
          </p:cNvPr>
          <p:cNvSpPr txBox="1"/>
          <p:nvPr/>
        </p:nvSpPr>
        <p:spPr>
          <a:xfrm>
            <a:off x="1861240" y="6333692"/>
            <a:ext cx="415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Clavé</a:t>
            </a:r>
            <a:r>
              <a:rPr lang="en-US" sz="1200" dirty="0"/>
              <a:t> et al. (2023), JGR-Planets</a:t>
            </a:r>
          </a:p>
          <a:p>
            <a:r>
              <a:rPr lang="en-US" sz="1200" dirty="0">
                <a:hlinkClick r:id="rId3"/>
              </a:rPr>
              <a:t>https://doi.org/10.1029/2022JE007463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87A3B-ED03-FA54-7FA3-F3FD18705FA5}"/>
              </a:ext>
            </a:extLst>
          </p:cNvPr>
          <p:cNvSpPr txBox="1"/>
          <p:nvPr/>
        </p:nvSpPr>
        <p:spPr>
          <a:xfrm>
            <a:off x="2495764" y="5581308"/>
            <a:ext cx="188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Note: this figure doesn’t include the shortest VIS wavelengths (&lt; 0.5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µm)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81E1BF-4EBE-5709-2C68-F3594DD8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Info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A1EAD-879F-6614-FE3B-90AA47C36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F68C0CD-150D-E762-EAD8-E857C353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52" y="2926042"/>
            <a:ext cx="5604116" cy="2866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VIS</a:t>
            </a:r>
          </a:p>
          <a:p>
            <a:pPr marL="0" indent="0">
              <a:buNone/>
            </a:pPr>
            <a:endParaRPr lang="en-US" sz="150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Saturation check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Dark subtraction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Conversion to radiance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Conversion to relative reflectance through division by Sol 184 observation of </a:t>
            </a:r>
            <a:r>
              <a:rPr lang="en-US" dirty="0" err="1"/>
              <a:t>SuperCam</a:t>
            </a:r>
            <a:r>
              <a:rPr lang="en-US" dirty="0"/>
              <a:t> calibration target (SCCT) white target, and scaling by illumination geometry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658D9AC-AE42-DDB0-92BD-E5F9BEE081B1}"/>
              </a:ext>
            </a:extLst>
          </p:cNvPr>
          <p:cNvSpPr txBox="1">
            <a:spLocks/>
          </p:cNvSpPr>
          <p:nvPr/>
        </p:nvSpPr>
        <p:spPr>
          <a:xfrm>
            <a:off x="5596192" y="1065194"/>
            <a:ext cx="6832183" cy="530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IRS</a:t>
            </a:r>
          </a:p>
          <a:p>
            <a:pPr marL="0" indent="0">
              <a:buFont typeface="Arial"/>
              <a:buNone/>
            </a:pPr>
            <a:endParaRPr lang="en-US" sz="150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Saturation check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Dark smoothing to keep only the low frequency trend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Dark subtraction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Conversion to radiance using Sol 20 white SCCT measurement as reference (in CDR file as “Radiance”)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Thermal calibration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Glitch removal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Spikes removal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Conversion to reflectance (in CDR file as “I_F”)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Atmospheric correction (in CDR file as “</a:t>
            </a:r>
            <a:r>
              <a:rPr lang="en-US" dirty="0" err="1"/>
              <a:t>I_F_Atm</a:t>
            </a:r>
            <a:r>
              <a:rPr lang="en-US" dirty="0"/>
              <a:t>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B19BA-2647-23D0-B602-5A7E7B23E410}"/>
              </a:ext>
            </a:extLst>
          </p:cNvPr>
          <p:cNvSpPr txBox="1"/>
          <p:nvPr/>
        </p:nvSpPr>
        <p:spPr>
          <a:xfrm>
            <a:off x="104052" y="6363124"/>
            <a:ext cx="1110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more details: </a:t>
            </a:r>
            <a:r>
              <a:rPr lang="en-US" sz="1200" dirty="0">
                <a:hlinkClick r:id="rId2"/>
              </a:rPr>
              <a:t>https://pds-geosciences.wustl.edu/m2020/urn-nasa-pds-mars2020_supercam/document/M2020_SuperCam_EDR_RDR_SIS.pdf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https://pds-geosciences.wustl.edu/m2020/urn-nasa-pds-mars2020_supercam/document/SuperCam_PDS_Userguide.pdf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18406-2DBD-7BC9-6F1D-A03A12201B73}"/>
              </a:ext>
            </a:extLst>
          </p:cNvPr>
          <p:cNvSpPr txBox="1"/>
          <p:nvPr/>
        </p:nvSpPr>
        <p:spPr>
          <a:xfrm>
            <a:off x="294024" y="1295662"/>
            <a:ext cx="497559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VIS and IRS are separate spectrometer systems with separate calibration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VIS region has NOT been corrected for atmospheric opacity</a:t>
            </a:r>
          </a:p>
        </p:txBody>
      </p:sp>
    </p:spTree>
    <p:extLst>
      <p:ext uri="{BB962C8B-B14F-4D97-AF65-F5344CB8AC3E}">
        <p14:creationId xmlns:p14="http://schemas.microsoft.com/office/powerpoint/2010/main" val="195629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2FE66-289F-5E19-B47E-96C9002EF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https://pds-geosciences.wustl.edu/m2020/urn-nasa-pds-mars2020_supercam/data_calibrated_spectra/</a:t>
            </a:r>
            <a:endParaRPr lang="en-US" dirty="0"/>
          </a:p>
          <a:p>
            <a:r>
              <a:rPr lang="en-US" dirty="0"/>
              <a:t>File identifiers</a:t>
            </a:r>
          </a:p>
          <a:p>
            <a:pPr lvl="1"/>
            <a:r>
              <a:rPr lang="en-US" dirty="0"/>
              <a:t>VIS </a:t>
            </a:r>
            <a:r>
              <a:rPr lang="en-US" dirty="0">
                <a:sym typeface="Wingdings" panose="05000000000000000000" pitchFamily="2" charset="2"/>
              </a:rPr>
              <a:t> “cp3”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IRS  “cp2”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5CFB2-1705-8E0F-86D0-445BEBE2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data on the PDS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D5E5-42F7-1640-0FFC-D6E5C512E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127D0-1FC1-561A-1644-1E154478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79" y="1929075"/>
            <a:ext cx="7140559" cy="685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C58D5F9-68FC-0D2D-02B3-628010A7F9A9}"/>
              </a:ext>
            </a:extLst>
          </p:cNvPr>
          <p:cNvSpPr txBox="1">
            <a:spLocks/>
          </p:cNvSpPr>
          <p:nvPr/>
        </p:nvSpPr>
        <p:spPr>
          <a:xfrm>
            <a:off x="5411412" y="2851045"/>
            <a:ext cx="6588709" cy="3944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IRS</a:t>
            </a:r>
          </a:p>
          <a:p>
            <a:pPr marL="0" indent="0">
              <a:buFont typeface="Arial"/>
              <a:buNone/>
            </a:pPr>
            <a:endParaRPr lang="en-US" sz="1500" dirty="0"/>
          </a:p>
          <a:p>
            <a:r>
              <a:rPr lang="en-US" dirty="0"/>
              <a:t>Data (“Spectra”):  HDU 6</a:t>
            </a:r>
          </a:p>
          <a:p>
            <a:pPr lvl="1"/>
            <a:r>
              <a:rPr lang="en-US" dirty="0"/>
              <a:t>Radiance, I_F, </a:t>
            </a:r>
            <a:r>
              <a:rPr lang="en-US" dirty="0" err="1"/>
              <a:t>I_F_Atm</a:t>
            </a:r>
            <a:r>
              <a:rPr lang="en-US" dirty="0"/>
              <a:t>, and other observation-specific calibration data</a:t>
            </a:r>
          </a:p>
          <a:p>
            <a:r>
              <a:rPr lang="en-US" dirty="0"/>
              <a:t>Wavelength:  HDU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8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Other useful data</a:t>
            </a:r>
          </a:p>
          <a:p>
            <a:pPr lvl="1"/>
            <a:r>
              <a:rPr lang="en-US" dirty="0"/>
              <a:t>Data Quality (HDU 9)</a:t>
            </a:r>
          </a:p>
          <a:p>
            <a:pPr lvl="2"/>
            <a:r>
              <a:rPr lang="en-US" dirty="0"/>
              <a:t>Saturation, glitches, etc.</a:t>
            </a:r>
          </a:p>
          <a:p>
            <a:pPr lvl="1"/>
            <a:r>
              <a:rPr lang="en-US" dirty="0"/>
              <a:t>Header (HDU 0)</a:t>
            </a:r>
          </a:p>
          <a:p>
            <a:pPr lvl="2"/>
            <a:r>
              <a:rPr lang="en-US" dirty="0"/>
              <a:t>“DP_IR_PF”: Power flag</a:t>
            </a:r>
          </a:p>
          <a:p>
            <a:pPr lvl="3"/>
            <a:r>
              <a:rPr lang="en-US" dirty="0"/>
              <a:t>Good </a:t>
            </a:r>
            <a:r>
              <a:rPr lang="en-US" dirty="0">
                <a:sym typeface="Wingdings" panose="05000000000000000000" pitchFamily="2" charset="2"/>
              </a:rPr>
              <a:t> “False” (should be False in all CDR files)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Bad  “True” or blank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ODL Label (HDU 1)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Observation viewing geometry, etc.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9949D9E-3632-AC15-82F7-98AB97E5F440}"/>
              </a:ext>
            </a:extLst>
          </p:cNvPr>
          <p:cNvSpPr txBox="1">
            <a:spLocks/>
          </p:cNvSpPr>
          <p:nvPr/>
        </p:nvSpPr>
        <p:spPr>
          <a:xfrm>
            <a:off x="191878" y="2851045"/>
            <a:ext cx="5604116" cy="3944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VIS</a:t>
            </a:r>
          </a:p>
          <a:p>
            <a:pPr marL="0" indent="0">
              <a:buFont typeface="Arial"/>
              <a:buNone/>
            </a:pPr>
            <a:endParaRPr lang="en-US" sz="1500" dirty="0"/>
          </a:p>
          <a:p>
            <a:r>
              <a:rPr lang="en-US" dirty="0"/>
              <a:t>Data (“</a:t>
            </a:r>
            <a:r>
              <a:rPr lang="en-US" dirty="0" err="1"/>
              <a:t>Statistics_Reflectance</a:t>
            </a:r>
            <a:r>
              <a:rPr lang="en-US" dirty="0"/>
              <a:t>”):  HDU 7</a:t>
            </a:r>
          </a:p>
          <a:p>
            <a:pPr lvl="1"/>
            <a:r>
              <a:rPr lang="en-US" dirty="0"/>
              <a:t>Mean, Median, and Standard Deviation</a:t>
            </a:r>
          </a:p>
          <a:p>
            <a:r>
              <a:rPr lang="en-US" dirty="0"/>
              <a:t>Wavelength:  HDU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8</a:t>
            </a:r>
          </a:p>
          <a:p>
            <a:pPr lvl="1"/>
            <a:r>
              <a:rPr lang="en-US" dirty="0"/>
              <a:t>Wavelength and IRF info</a:t>
            </a:r>
          </a:p>
          <a:p>
            <a:r>
              <a:rPr lang="en-US" dirty="0"/>
              <a:t>Other useful data</a:t>
            </a:r>
          </a:p>
          <a:p>
            <a:pPr lvl="1"/>
            <a:r>
              <a:rPr lang="en-US" dirty="0"/>
              <a:t>Saturation (HDU 9)</a:t>
            </a:r>
          </a:p>
          <a:p>
            <a:pPr lvl="1"/>
            <a:r>
              <a:rPr lang="en-US" dirty="0"/>
              <a:t>Header (HDU 0)</a:t>
            </a:r>
          </a:p>
          <a:p>
            <a:pPr lvl="2"/>
            <a:r>
              <a:rPr lang="en-US" dirty="0"/>
              <a:t>Number of wavelength channels for each region of the spectrometer</a:t>
            </a:r>
          </a:p>
          <a:p>
            <a:pPr lvl="1"/>
            <a:r>
              <a:rPr lang="en-US" dirty="0"/>
              <a:t>ODL Label (HDU 1)</a:t>
            </a:r>
          </a:p>
          <a:p>
            <a:pPr lvl="2"/>
            <a:r>
              <a:rPr lang="en-US" dirty="0"/>
              <a:t>Observation viewing geometry, etc.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7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59F27-EFF2-F106-C840-8DFF23134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 and IRS are separate spectrometer systems with separate calibration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 region has NOT been corrected for atmospheric opacity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µm region is not measured, so band depth can only be interpreted qualitatively, given that offsets between VIS and IRS relative reflectance values may exist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artifacts in both spectrometers due to various reasons (examples in the slides to follow)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474BF-569F-44CF-D44F-CD231728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watch out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8C32-514C-F8E6-2E04-47D82919F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0A0540-D995-EEB9-508C-1B39EF0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 and IRS:  Things to watch out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3A917-A0D4-150A-1EA4-5CEDD9A12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D3B3EA-4711-46A6-DEEE-4D7A134087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66" y="4195012"/>
            <a:ext cx="2897923" cy="2069945"/>
          </a:xfrm>
          <a:prstGeom prst="rect">
            <a:avLst/>
          </a:prstGeom>
        </p:spPr>
      </p:pic>
      <p:sp>
        <p:nvSpPr>
          <p:cNvPr id="13" name="ZoneTexte 5">
            <a:extLst>
              <a:ext uri="{FF2B5EF4-FFF2-40B4-BE49-F238E27FC236}">
                <a16:creationId xmlns:a16="http://schemas.microsoft.com/office/drawing/2014/main" id="{F7DC5460-F5C0-F561-DAD3-DB7C770672B1}"/>
              </a:ext>
            </a:extLst>
          </p:cNvPr>
          <p:cNvSpPr txBox="1"/>
          <p:nvPr/>
        </p:nvSpPr>
        <p:spPr>
          <a:xfrm>
            <a:off x="4328756" y="1042523"/>
            <a:ext cx="414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Aptos" panose="02110004020202020204"/>
              </a:rPr>
              <a:t>Shadowed spectra occur and measure only diffuse reflectance</a:t>
            </a:r>
            <a:endParaRPr lang="fr-FR" b="1" dirty="0"/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4C9C0E84-682C-41DE-C156-0CB29B4BF776}"/>
              </a:ext>
            </a:extLst>
          </p:cNvPr>
          <p:cNvSpPr txBox="1"/>
          <p:nvPr/>
        </p:nvSpPr>
        <p:spPr>
          <a:xfrm>
            <a:off x="6317964" y="6162370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Reflectances</a:t>
            </a:r>
            <a:r>
              <a:rPr lang="fr-FR" sz="1600" dirty="0"/>
              <a:t> in </a:t>
            </a:r>
            <a:r>
              <a:rPr lang="fr-FR" sz="1600" dirty="0" err="1"/>
              <a:t>shadowed</a:t>
            </a:r>
            <a:r>
              <a:rPr lang="fr-FR" sz="1600" dirty="0"/>
              <a:t> locations are </a:t>
            </a:r>
            <a:r>
              <a:rPr lang="fr-FR" sz="1600" dirty="0" err="1"/>
              <a:t>typically</a:t>
            </a:r>
            <a:r>
              <a:rPr lang="fr-FR" sz="1600" dirty="0"/>
              <a:t> &lt;0.1 in IRS</a:t>
            </a:r>
          </a:p>
        </p:txBody>
      </p:sp>
      <p:pic>
        <p:nvPicPr>
          <p:cNvPr id="16" name="Picture 3" descr="image.png">
            <a:extLst>
              <a:ext uri="{FF2B5EF4-FFF2-40B4-BE49-F238E27FC236}">
                <a16:creationId xmlns:a16="http://schemas.microsoft.com/office/drawing/2014/main" id="{D1E8E86F-0A64-E6CA-27C6-6E70181A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29" y="3825416"/>
            <a:ext cx="3933535" cy="2458459"/>
          </a:xfrm>
          <a:prstGeom prst="rect">
            <a:avLst/>
          </a:prstGeom>
        </p:spPr>
      </p:pic>
      <p:pic>
        <p:nvPicPr>
          <p:cNvPr id="17" name="Picture 3" descr="image.jpg">
            <a:extLst>
              <a:ext uri="{FF2B5EF4-FFF2-40B4-BE49-F238E27FC236}">
                <a16:creationId xmlns:a16="http://schemas.microsoft.com/office/drawing/2014/main" id="{56F0404A-F4C4-C1CB-5C55-0A799B458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27" y="1727900"/>
            <a:ext cx="2103934" cy="2220701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41FE4AD-7238-2ED2-3F02-484ED73ED7AE}"/>
              </a:ext>
            </a:extLst>
          </p:cNvPr>
          <p:cNvCxnSpPr>
            <a:cxnSpLocks/>
          </p:cNvCxnSpPr>
          <p:nvPr/>
        </p:nvCxnSpPr>
        <p:spPr>
          <a:xfrm>
            <a:off x="5707117" y="3166342"/>
            <a:ext cx="911140" cy="2439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1">
            <a:extLst>
              <a:ext uri="{FF2B5EF4-FFF2-40B4-BE49-F238E27FC236}">
                <a16:creationId xmlns:a16="http://schemas.microsoft.com/office/drawing/2014/main" id="{8DA6D60B-BBD8-16E8-E68F-3184B19413BD}"/>
              </a:ext>
            </a:extLst>
          </p:cNvPr>
          <p:cNvCxnSpPr>
            <a:cxnSpLocks/>
          </p:cNvCxnSpPr>
          <p:nvPr/>
        </p:nvCxnSpPr>
        <p:spPr>
          <a:xfrm flipH="1">
            <a:off x="4666593" y="3166342"/>
            <a:ext cx="907152" cy="2439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">
            <a:extLst>
              <a:ext uri="{FF2B5EF4-FFF2-40B4-BE49-F238E27FC236}">
                <a16:creationId xmlns:a16="http://schemas.microsoft.com/office/drawing/2014/main" id="{7A489ECC-72C8-C335-C914-7129B0FB0745}"/>
              </a:ext>
            </a:extLst>
          </p:cNvPr>
          <p:cNvSpPr txBox="1"/>
          <p:nvPr/>
        </p:nvSpPr>
        <p:spPr>
          <a:xfrm>
            <a:off x="2284831" y="6162371"/>
            <a:ext cx="328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Reflectances</a:t>
            </a:r>
            <a:r>
              <a:rPr lang="fr-FR" sz="1600" dirty="0"/>
              <a:t> in </a:t>
            </a:r>
            <a:r>
              <a:rPr lang="fr-FR" sz="1600" dirty="0" err="1"/>
              <a:t>shadowed</a:t>
            </a:r>
            <a:r>
              <a:rPr lang="fr-FR" sz="1600" dirty="0"/>
              <a:t> locations are </a:t>
            </a:r>
            <a:r>
              <a:rPr lang="fr-FR" sz="1600" dirty="0" err="1"/>
              <a:t>typically</a:t>
            </a:r>
            <a:r>
              <a:rPr lang="fr-FR" sz="1600" dirty="0"/>
              <a:t> &lt;0.06 in VIS</a:t>
            </a:r>
          </a:p>
        </p:txBody>
      </p:sp>
    </p:spTree>
    <p:extLst>
      <p:ext uri="{BB962C8B-B14F-4D97-AF65-F5344CB8AC3E}">
        <p14:creationId xmlns:p14="http://schemas.microsoft.com/office/powerpoint/2010/main" val="402504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42F2854-3CE9-BD2E-7774-FBC2E1901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1449" y="2694893"/>
            <a:ext cx="3686305" cy="31345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633C2-A4FB-3A01-8110-51389A96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VIS:  Things to watch out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CC6D4-AC56-F509-C3C5-BF58E3CDF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FC9734-4A78-4621-89E8-64A548024E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B5E22864-050B-A2C8-15E8-FEF20B191CB4}"/>
              </a:ext>
            </a:extLst>
          </p:cNvPr>
          <p:cNvSpPr txBox="1"/>
          <p:nvPr/>
        </p:nvSpPr>
        <p:spPr>
          <a:xfrm>
            <a:off x="3530447" y="1420894"/>
            <a:ext cx="621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Artifacts</a:t>
            </a:r>
            <a:r>
              <a:rPr lang="fr-FR" b="1" dirty="0"/>
              <a:t> at ~620nm and ~714nm</a:t>
            </a:r>
          </a:p>
          <a:p>
            <a:r>
              <a:rPr lang="fr-FR" b="1" dirty="0"/>
              <a:t>are due to </a:t>
            </a:r>
            <a:r>
              <a:rPr lang="fr-FR" b="1" dirty="0" err="1"/>
              <a:t>where</a:t>
            </a:r>
            <a:r>
              <a:rPr lang="fr-FR" b="1" dirty="0"/>
              <a:t> detector </a:t>
            </a:r>
            <a:r>
              <a:rPr lang="fr-FR" b="1" dirty="0" err="1"/>
              <a:t>regions</a:t>
            </a:r>
            <a:r>
              <a:rPr lang="fr-FR" b="1" dirty="0"/>
              <a:t> </a:t>
            </a:r>
            <a:r>
              <a:rPr lang="fr-FR" b="1" dirty="0" err="1"/>
              <a:t>join</a:t>
            </a:r>
            <a:r>
              <a:rPr lang="fr-FR" b="1" dirty="0"/>
              <a:t>/end</a:t>
            </a:r>
          </a:p>
          <a:p>
            <a:r>
              <a:rPr lang="fr-FR" b="1" dirty="0"/>
              <a:t>(can </a:t>
            </a:r>
            <a:r>
              <a:rPr lang="fr-FR" b="1" dirty="0" err="1"/>
              <a:t>be</a:t>
            </a:r>
            <a:r>
              <a:rPr lang="fr-FR" b="1" dirty="0"/>
              <a:t> more </a:t>
            </a:r>
            <a:r>
              <a:rPr lang="fr-FR" b="1" dirty="0" err="1"/>
              <a:t>pronounced</a:t>
            </a:r>
            <a:r>
              <a:rPr lang="fr-FR" b="1" dirty="0"/>
              <a:t> for high-</a:t>
            </a:r>
            <a:r>
              <a:rPr lang="fr-FR" b="1" dirty="0" err="1"/>
              <a:t>reflectance</a:t>
            </a:r>
            <a:r>
              <a:rPr lang="fr-FR" b="1" dirty="0"/>
              <a:t> </a:t>
            </a:r>
            <a:r>
              <a:rPr lang="fr-FR" b="1" dirty="0" err="1"/>
              <a:t>targets</a:t>
            </a:r>
            <a:r>
              <a:rPr lang="fr-FR" b="1" dirty="0"/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6C044-DCC2-0D26-E29C-9B70FD2DEF80}"/>
              </a:ext>
            </a:extLst>
          </p:cNvPr>
          <p:cNvSpPr txBox="1"/>
          <p:nvPr/>
        </p:nvSpPr>
        <p:spPr>
          <a:xfrm>
            <a:off x="2385460" y="5756046"/>
            <a:ext cx="1954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 VIO (violet-blue spectrometer region) is </a:t>
            </a:r>
            <a:r>
              <a:rPr lang="en-US" sz="1400" b="1" dirty="0"/>
              <a:t>not</a:t>
            </a:r>
            <a:r>
              <a:rPr lang="en-US" sz="1400" dirty="0"/>
              <a:t> smoothed in CDR data on the PDS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B38908-497D-44DB-9162-4555F08FDD20}"/>
              </a:ext>
            </a:extLst>
          </p:cNvPr>
          <p:cNvCxnSpPr/>
          <p:nvPr/>
        </p:nvCxnSpPr>
        <p:spPr>
          <a:xfrm flipV="1">
            <a:off x="4179373" y="5458327"/>
            <a:ext cx="321684" cy="25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87E873-277D-CA84-5537-5797B180B515}"/>
              </a:ext>
            </a:extLst>
          </p:cNvPr>
          <p:cNvGrpSpPr/>
          <p:nvPr/>
        </p:nvGrpSpPr>
        <p:grpSpPr>
          <a:xfrm>
            <a:off x="7905914" y="2885244"/>
            <a:ext cx="1886767" cy="2308324"/>
            <a:chOff x="7905914" y="2605323"/>
            <a:chExt cx="1886767" cy="23083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8988C0-BB19-D547-1491-D32E9957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5914" y="2679968"/>
              <a:ext cx="444983" cy="223367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1D021-3704-73A5-EBBF-F28F6F23A5C9}"/>
                </a:ext>
              </a:extLst>
            </p:cNvPr>
            <p:cNvSpPr txBox="1"/>
            <p:nvPr/>
          </p:nvSpPr>
          <p:spPr>
            <a:xfrm>
              <a:off x="8351261" y="2605323"/>
              <a:ext cx="144142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Organic01</a:t>
              </a:r>
            </a:p>
            <a:p>
              <a:r>
                <a:rPr lang="en-US" dirty="0"/>
                <a:t>Cyan</a:t>
              </a:r>
            </a:p>
            <a:p>
              <a:r>
                <a:rPr lang="en-US" dirty="0"/>
                <a:t>IR white</a:t>
              </a:r>
            </a:p>
            <a:p>
              <a:r>
                <a:rPr lang="en-US" dirty="0"/>
                <a:t>Calcite</a:t>
              </a:r>
            </a:p>
            <a:p>
              <a:r>
                <a:rPr lang="en-US" dirty="0"/>
                <a:t>Chert</a:t>
              </a:r>
            </a:p>
            <a:p>
              <a:r>
                <a:rPr lang="en-US" dirty="0"/>
                <a:t>White paint</a:t>
              </a:r>
            </a:p>
            <a:p>
              <a:r>
                <a:rPr lang="en-US" dirty="0"/>
                <a:t>ZCAM white</a:t>
              </a:r>
            </a:p>
            <a:p>
              <a:r>
                <a:rPr lang="en-US" dirty="0"/>
                <a:t>Mean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6AA505-FAE3-C470-AEEA-AF8BCC5391E6}"/>
              </a:ext>
            </a:extLst>
          </p:cNvPr>
          <p:cNvCxnSpPr/>
          <p:nvPr/>
        </p:nvCxnSpPr>
        <p:spPr>
          <a:xfrm>
            <a:off x="5812971" y="2344224"/>
            <a:ext cx="139960" cy="75353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FAF34D-CF45-B234-5858-88B07253AC57}"/>
              </a:ext>
            </a:extLst>
          </p:cNvPr>
          <p:cNvCxnSpPr>
            <a:cxnSpLocks/>
          </p:cNvCxnSpPr>
          <p:nvPr/>
        </p:nvCxnSpPr>
        <p:spPr>
          <a:xfrm>
            <a:off x="6419460" y="2389123"/>
            <a:ext cx="115441" cy="6135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38100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2020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408B"/>
      </a:accent1>
      <a:accent2>
        <a:srgbClr val="D22533"/>
      </a:accent2>
      <a:accent3>
        <a:srgbClr val="669900"/>
      </a:accent3>
      <a:accent4>
        <a:srgbClr val="FFFF66"/>
      </a:accent4>
      <a:accent5>
        <a:srgbClr val="CC99C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69084</TotalTime>
  <Words>1187</Words>
  <Application>Microsoft Office PowerPoint</Application>
  <PresentationFormat>Widescreen</PresentationFormat>
  <Paragraphs>157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Forte Forward</vt:lpstr>
      <vt:lpstr>Times New Roman</vt:lpstr>
      <vt:lpstr>Wingdings</vt:lpstr>
      <vt:lpstr>1_Default Theme</vt:lpstr>
      <vt:lpstr>PowerPoint Presentation</vt:lpstr>
      <vt:lpstr>OUTLINE</vt:lpstr>
      <vt:lpstr>PowerPoint Presentation</vt:lpstr>
      <vt:lpstr>SuperCam VISIR Basics</vt:lpstr>
      <vt:lpstr>Calibration Info</vt:lpstr>
      <vt:lpstr>How to find the data on the PDS</vt:lpstr>
      <vt:lpstr>Things to watch out for</vt:lpstr>
      <vt:lpstr>VIS and IRS:  Things to watch out for</vt:lpstr>
      <vt:lpstr>VIS:  Things to watch out for</vt:lpstr>
      <vt:lpstr>IRS:  Things to watch out for</vt:lpstr>
      <vt:lpstr>SuperCam VISIR Papers</vt:lpstr>
      <vt:lpstr>PowerPoint Presentation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RFA Status</dc:title>
  <dc:creator>deleuzem</dc:creator>
  <cp:lastModifiedBy>Wiens, Roger Craig</cp:lastModifiedBy>
  <cp:revision>1449</cp:revision>
  <cp:lastPrinted>2019-10-03T13:17:44Z</cp:lastPrinted>
  <dcterms:created xsi:type="dcterms:W3CDTF">2017-01-26T09:00:19Z</dcterms:created>
  <dcterms:modified xsi:type="dcterms:W3CDTF">2025-03-06T02:42:44Z</dcterms:modified>
</cp:coreProperties>
</file>