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46" r:id="rId2"/>
    <p:sldId id="347" r:id="rId3"/>
    <p:sldId id="325" r:id="rId4"/>
    <p:sldId id="330" r:id="rId5"/>
    <p:sldId id="336" r:id="rId6"/>
    <p:sldId id="312" r:id="rId7"/>
    <p:sldId id="338" r:id="rId8"/>
    <p:sldId id="323" r:id="rId9"/>
    <p:sldId id="340" r:id="rId10"/>
    <p:sldId id="339" r:id="rId11"/>
    <p:sldId id="341" r:id="rId12"/>
    <p:sldId id="329" r:id="rId13"/>
    <p:sldId id="320" r:id="rId14"/>
    <p:sldId id="348" r:id="rId15"/>
    <p:sldId id="291" r:id="rId16"/>
    <p:sldId id="331" r:id="rId17"/>
    <p:sldId id="337" r:id="rId18"/>
    <p:sldId id="345" r:id="rId19"/>
    <p:sldId id="256" r:id="rId20"/>
    <p:sldId id="306" r:id="rId21"/>
    <p:sldId id="309" r:id="rId22"/>
    <p:sldId id="310" r:id="rId23"/>
    <p:sldId id="308" r:id="rId24"/>
    <p:sldId id="307"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lides" id="{A0D43583-CDFC-4F82-9992-007230093C74}">
          <p14:sldIdLst>
            <p14:sldId id="346"/>
            <p14:sldId id="347"/>
            <p14:sldId id="325"/>
            <p14:sldId id="330"/>
            <p14:sldId id="336"/>
          </p14:sldIdLst>
        </p14:section>
        <p14:section name="Statistics &amp; Spectra" id="{F5A5E8E3-CEAD-48C4-B065-B27887D784E7}">
          <p14:sldIdLst>
            <p14:sldId id="312"/>
            <p14:sldId id="338"/>
            <p14:sldId id="323"/>
            <p14:sldId id="340"/>
            <p14:sldId id="339"/>
            <p14:sldId id="341"/>
            <p14:sldId id="329"/>
            <p14:sldId id="320"/>
          </p14:sldIdLst>
        </p14:section>
        <p14:section name="Supplementary" id="{9F394E68-BC44-489D-BE8B-A3CB47981727}">
          <p14:sldIdLst>
            <p14:sldId id="348"/>
            <p14:sldId id="291"/>
            <p14:sldId id="331"/>
            <p14:sldId id="337"/>
            <p14:sldId id="345"/>
            <p14:sldId id="256"/>
          </p14:sldIdLst>
        </p14:section>
        <p14:section name="Data access -- PDS" id="{3CE7FA8A-4ED3-4E3A-AA7E-BF7233687480}">
          <p14:sldIdLst>
            <p14:sldId id="306"/>
            <p14:sldId id="309"/>
            <p14:sldId id="310"/>
            <p14:sldId id="308"/>
            <p14:sldId id="30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924310-F7C7-A20C-667C-E1026AF8902F}" name="Jose Manrique" initials="JM" userId="Jose Manrique" providerId="None"/>
  <p188:author id="{7734C0BF-BC2F-7649-7D30-3DE887DFDF00}" name="elise.clave" initials="el" userId="S::elise.clave_dlr.de#ext#@uvaes.onmicrosoft.com::51820f62-dd6f-4184-a7fe-c4986893d2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13A"/>
    <a:srgbClr val="4A7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6C3A9B-D1AD-F838-B18D-73DB4CDC34EB}" v="187" dt="2025-03-04T15:51:24.958"/>
    <p1510:client id="{7DCFCD2B-3D25-6C5F-9180-C964BE41C114}" v="2" dt="2025-03-04T09:56:11.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3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AC86E-2B65-4130-ACAB-7560167E6D32}" type="datetimeFigureOut">
              <a:rPr lang="es-ES" smtClean="0"/>
              <a:t>07/03/2025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ED15DE-5BF7-4349-9B7F-D874B1418BD3}" type="slidenum">
              <a:rPr lang="es-ES" smtClean="0"/>
              <a:t>‹#›</a:t>
            </a:fld>
            <a:endParaRPr lang="es-ES"/>
          </a:p>
        </p:txBody>
      </p:sp>
    </p:spTree>
    <p:extLst>
      <p:ext uri="{BB962C8B-B14F-4D97-AF65-F5344CB8AC3E}">
        <p14:creationId xmlns:p14="http://schemas.microsoft.com/office/powerpoint/2010/main" val="4274693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4A0C5-5D2E-1B01-09EE-C4682917171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23FB37D-D1C1-C3A0-9263-7836785D4A9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37A9B93-9D4C-1DB2-B532-71CF1CB40B9E}"/>
              </a:ext>
            </a:extLst>
          </p:cNvPr>
          <p:cNvSpPr>
            <a:spLocks noGrp="1"/>
          </p:cNvSpPr>
          <p:nvPr>
            <p:ph type="body" idx="1"/>
          </p:nvPr>
        </p:nvSpPr>
        <p:spPr/>
        <p:txBody>
          <a:bodyPr/>
          <a:lstStyle/>
          <a:p>
            <a:r>
              <a:rPr lang="es-ES" err="1"/>
              <a:t>Power</a:t>
            </a:r>
            <a:r>
              <a:rPr lang="es-ES"/>
              <a:t> </a:t>
            </a:r>
            <a:r>
              <a:rPr lang="es-ES" err="1"/>
              <a:t>density</a:t>
            </a:r>
            <a:r>
              <a:rPr lang="es-ES"/>
              <a:t> </a:t>
            </a:r>
            <a:r>
              <a:rPr lang="es-ES" err="1"/>
              <a:t>prevents</a:t>
            </a:r>
            <a:r>
              <a:rPr lang="es-ES"/>
              <a:t> </a:t>
            </a:r>
            <a:r>
              <a:rPr lang="es-ES" err="1"/>
              <a:t>alteration</a:t>
            </a:r>
            <a:r>
              <a:rPr lang="es-ES"/>
              <a:t> </a:t>
            </a:r>
            <a:r>
              <a:rPr lang="es-ES" err="1"/>
              <a:t>from</a:t>
            </a:r>
            <a:r>
              <a:rPr lang="es-ES"/>
              <a:t> laser (</a:t>
            </a:r>
            <a:r>
              <a:rPr lang="es-ES" err="1"/>
              <a:t>to</a:t>
            </a:r>
            <a:r>
              <a:rPr lang="es-ES"/>
              <a:t> </a:t>
            </a:r>
            <a:r>
              <a:rPr lang="es-ES" err="1"/>
              <a:t>the</a:t>
            </a:r>
            <a:r>
              <a:rPr lang="es-ES"/>
              <a:t> </a:t>
            </a:r>
            <a:r>
              <a:rPr lang="es-ES" err="1"/>
              <a:t>best</a:t>
            </a:r>
            <a:r>
              <a:rPr lang="es-ES"/>
              <a:t> of </a:t>
            </a:r>
            <a:r>
              <a:rPr lang="es-ES" err="1"/>
              <a:t>our</a:t>
            </a:r>
            <a:r>
              <a:rPr lang="es-ES"/>
              <a:t> </a:t>
            </a:r>
            <a:r>
              <a:rPr lang="es-ES" err="1"/>
              <a:t>knowledge</a:t>
            </a:r>
            <a:r>
              <a:rPr lang="es-ES"/>
              <a:t>).</a:t>
            </a:r>
          </a:p>
          <a:p>
            <a:r>
              <a:rPr lang="es-ES" err="1"/>
              <a:t>Collimated</a:t>
            </a:r>
            <a:r>
              <a:rPr lang="es-ES"/>
              <a:t> </a:t>
            </a:r>
            <a:r>
              <a:rPr lang="es-ES" err="1"/>
              <a:t>excitation</a:t>
            </a:r>
            <a:r>
              <a:rPr lang="es-ES"/>
              <a:t> </a:t>
            </a:r>
            <a:r>
              <a:rPr lang="es-ES">
                <a:sym typeface="Wingdings" panose="05000000000000000000" pitchFamily="2" charset="2"/>
              </a:rPr>
              <a:t> </a:t>
            </a:r>
            <a:r>
              <a:rPr lang="es-ES" err="1">
                <a:sym typeface="Wingdings" panose="05000000000000000000" pitchFamily="2" charset="2"/>
              </a:rPr>
              <a:t>constant</a:t>
            </a:r>
            <a:r>
              <a:rPr lang="es-ES">
                <a:sym typeface="Wingdings" panose="05000000000000000000" pitchFamily="2" charset="2"/>
              </a:rPr>
              <a:t> </a:t>
            </a:r>
            <a:r>
              <a:rPr lang="es-ES" err="1">
                <a:sym typeface="Wingdings" panose="05000000000000000000" pitchFamily="2" charset="2"/>
              </a:rPr>
              <a:t>power</a:t>
            </a:r>
            <a:r>
              <a:rPr lang="es-ES">
                <a:sym typeface="Wingdings" panose="05000000000000000000" pitchFamily="2" charset="2"/>
              </a:rPr>
              <a:t> </a:t>
            </a:r>
            <a:r>
              <a:rPr lang="es-ES" err="1">
                <a:sym typeface="Wingdings" panose="05000000000000000000" pitchFamily="2" charset="2"/>
              </a:rPr>
              <a:t>density</a:t>
            </a:r>
            <a:endParaRPr lang="es-ES">
              <a:sym typeface="Wingdings" panose="05000000000000000000" pitchFamily="2" charset="2"/>
            </a:endParaRPr>
          </a:p>
          <a:p>
            <a:r>
              <a:rPr lang="es-ES" err="1">
                <a:sym typeface="Wingdings" panose="05000000000000000000" pitchFamily="2" charset="2"/>
              </a:rPr>
              <a:t>Standoff</a:t>
            </a:r>
            <a:r>
              <a:rPr lang="es-ES">
                <a:sym typeface="Wingdings" panose="05000000000000000000" pitchFamily="2" charset="2"/>
              </a:rPr>
              <a:t> </a:t>
            </a:r>
            <a:r>
              <a:rPr lang="es-ES" err="1">
                <a:sym typeface="Wingdings" panose="05000000000000000000" pitchFamily="2" charset="2"/>
              </a:rPr>
              <a:t>detection</a:t>
            </a:r>
            <a:r>
              <a:rPr lang="es-ES">
                <a:sym typeface="Wingdings" panose="05000000000000000000" pitchFamily="2" charset="2"/>
              </a:rPr>
              <a:t> </a:t>
            </a:r>
            <a:r>
              <a:rPr lang="es-ES" err="1">
                <a:sym typeface="Wingdings" panose="05000000000000000000" pitchFamily="2" charset="2"/>
              </a:rPr>
              <a:t>from</a:t>
            </a:r>
            <a:r>
              <a:rPr lang="es-ES">
                <a:sym typeface="Wingdings" panose="05000000000000000000" pitchFamily="2" charset="2"/>
              </a:rPr>
              <a:t> 2 </a:t>
            </a:r>
            <a:r>
              <a:rPr lang="es-ES" err="1">
                <a:sym typeface="Wingdings" panose="05000000000000000000" pitchFamily="2" charset="2"/>
              </a:rPr>
              <a:t>meters</a:t>
            </a:r>
            <a:r>
              <a:rPr lang="es-ES">
                <a:sym typeface="Wingdings" panose="05000000000000000000" pitchFamily="2" charset="2"/>
              </a:rPr>
              <a:t>  variable </a:t>
            </a:r>
            <a:r>
              <a:rPr lang="es-ES" err="1">
                <a:sym typeface="Wingdings" panose="05000000000000000000" pitchFamily="2" charset="2"/>
              </a:rPr>
              <a:t>coverage</a:t>
            </a:r>
            <a:r>
              <a:rPr lang="es-ES">
                <a:sym typeface="Wingdings" panose="05000000000000000000" pitchFamily="2" charset="2"/>
              </a:rPr>
              <a:t> of </a:t>
            </a:r>
            <a:r>
              <a:rPr lang="es-ES" err="1">
                <a:sym typeface="Wingdings" panose="05000000000000000000" pitchFamily="2" charset="2"/>
              </a:rPr>
              <a:t>the</a:t>
            </a:r>
            <a:r>
              <a:rPr lang="es-ES">
                <a:sym typeface="Wingdings" panose="05000000000000000000" pitchFamily="2" charset="2"/>
              </a:rPr>
              <a:t> </a:t>
            </a:r>
            <a:r>
              <a:rPr lang="es-ES" err="1">
                <a:sym typeface="Wingdings" panose="05000000000000000000" pitchFamily="2" charset="2"/>
              </a:rPr>
              <a:t>spectrometer</a:t>
            </a:r>
            <a:r>
              <a:rPr lang="es-ES">
                <a:sym typeface="Wingdings" panose="05000000000000000000" pitchFamily="2" charset="2"/>
              </a:rPr>
              <a:t> </a:t>
            </a:r>
            <a:r>
              <a:rPr lang="es-ES" err="1">
                <a:sym typeface="Wingdings" panose="05000000000000000000" pitchFamily="2" charset="2"/>
              </a:rPr>
              <a:t>hence</a:t>
            </a:r>
            <a:r>
              <a:rPr lang="es-ES">
                <a:sym typeface="Wingdings" panose="05000000000000000000" pitchFamily="2" charset="2"/>
              </a:rPr>
              <a:t>, </a:t>
            </a:r>
            <a:r>
              <a:rPr lang="es-ES" err="1">
                <a:sym typeface="Wingdings" panose="05000000000000000000" pitchFamily="2" charset="2"/>
              </a:rPr>
              <a:t>analytical</a:t>
            </a:r>
            <a:r>
              <a:rPr lang="es-ES">
                <a:sym typeface="Wingdings" panose="05000000000000000000" pitchFamily="2" charset="2"/>
              </a:rPr>
              <a:t> </a:t>
            </a:r>
            <a:r>
              <a:rPr lang="es-ES" err="1">
                <a:sym typeface="Wingdings" panose="05000000000000000000" pitchFamily="2" charset="2"/>
              </a:rPr>
              <a:t>footprint</a:t>
            </a:r>
            <a:r>
              <a:rPr lang="es-ES">
                <a:sym typeface="Wingdings" panose="05000000000000000000" pitchFamily="2" charset="2"/>
              </a:rPr>
              <a:t>. </a:t>
            </a:r>
          </a:p>
          <a:p>
            <a:r>
              <a:rPr lang="es-ES" err="1">
                <a:sym typeface="Wingdings" panose="05000000000000000000" pitchFamily="2" charset="2"/>
              </a:rPr>
              <a:t>Gated</a:t>
            </a:r>
            <a:r>
              <a:rPr lang="es-ES">
                <a:sym typeface="Wingdings" panose="05000000000000000000" pitchFamily="2" charset="2"/>
              </a:rPr>
              <a:t> detector </a:t>
            </a:r>
            <a:r>
              <a:rPr lang="es-ES" err="1">
                <a:sym typeface="Wingdings" panose="05000000000000000000" pitchFamily="2" charset="2"/>
              </a:rPr>
              <a:t>manages</a:t>
            </a:r>
            <a:r>
              <a:rPr lang="es-ES">
                <a:sym typeface="Wingdings" panose="05000000000000000000" pitchFamily="2" charset="2"/>
              </a:rPr>
              <a:t> 2 </a:t>
            </a:r>
            <a:r>
              <a:rPr lang="es-ES" err="1">
                <a:sym typeface="Wingdings" panose="05000000000000000000" pitchFamily="2" charset="2"/>
              </a:rPr>
              <a:t>values</a:t>
            </a:r>
            <a:r>
              <a:rPr lang="es-ES">
                <a:sym typeface="Wingdings" panose="05000000000000000000" pitchFamily="2" charset="2"/>
              </a:rPr>
              <a:t>: </a:t>
            </a:r>
          </a:p>
          <a:p>
            <a:pPr lvl="1"/>
            <a:r>
              <a:rPr lang="es-ES">
                <a:sym typeface="Wingdings" panose="05000000000000000000" pitchFamily="2" charset="2"/>
              </a:rPr>
              <a:t>CCD </a:t>
            </a:r>
            <a:r>
              <a:rPr lang="es-ES" err="1">
                <a:sym typeface="Wingdings" panose="05000000000000000000" pitchFamily="2" charset="2"/>
              </a:rPr>
              <a:t>exposure</a:t>
            </a:r>
            <a:r>
              <a:rPr lang="es-ES">
                <a:sym typeface="Wingdings" panose="05000000000000000000" pitchFamily="2" charset="2"/>
              </a:rPr>
              <a:t>, </a:t>
            </a:r>
            <a:r>
              <a:rPr lang="es-ES" err="1">
                <a:sym typeface="Wingdings" panose="05000000000000000000" pitchFamily="2" charset="2"/>
              </a:rPr>
              <a:t>this</a:t>
            </a:r>
            <a:r>
              <a:rPr lang="es-ES">
                <a:sym typeface="Wingdings" panose="05000000000000000000" pitchFamily="2" charset="2"/>
              </a:rPr>
              <a:t> </a:t>
            </a:r>
            <a:r>
              <a:rPr lang="es-ES" err="1">
                <a:sym typeface="Wingdings" panose="05000000000000000000" pitchFamily="2" charset="2"/>
              </a:rPr>
              <a:t>is</a:t>
            </a:r>
            <a:r>
              <a:rPr lang="es-ES">
                <a:sym typeface="Wingdings" panose="05000000000000000000" pitchFamily="2" charset="2"/>
              </a:rPr>
              <a:t> </a:t>
            </a:r>
            <a:r>
              <a:rPr lang="es-ES" err="1">
                <a:sym typeface="Wingdings" panose="05000000000000000000" pitchFamily="2" charset="2"/>
              </a:rPr>
              <a:t>for</a:t>
            </a:r>
            <a:r>
              <a:rPr lang="es-ES">
                <a:sym typeface="Wingdings" panose="05000000000000000000" pitchFamily="2" charset="2"/>
              </a:rPr>
              <a:t> </a:t>
            </a:r>
            <a:r>
              <a:rPr lang="es-ES" err="1">
                <a:sym typeface="Wingdings" panose="05000000000000000000" pitchFamily="2" charset="2"/>
              </a:rPr>
              <a:t>how</a:t>
            </a:r>
            <a:r>
              <a:rPr lang="es-ES">
                <a:sym typeface="Wingdings" panose="05000000000000000000" pitchFamily="2" charset="2"/>
              </a:rPr>
              <a:t> </a:t>
            </a:r>
            <a:r>
              <a:rPr lang="es-ES" err="1">
                <a:sym typeface="Wingdings" panose="05000000000000000000" pitchFamily="2" charset="2"/>
              </a:rPr>
              <a:t>long</a:t>
            </a:r>
            <a:r>
              <a:rPr lang="es-ES">
                <a:sym typeface="Wingdings" panose="05000000000000000000" pitchFamily="2" charset="2"/>
              </a:rPr>
              <a:t> </a:t>
            </a:r>
            <a:r>
              <a:rPr lang="es-ES" err="1">
                <a:sym typeface="Wingdings" panose="05000000000000000000" pitchFamily="2" charset="2"/>
              </a:rPr>
              <a:t>the</a:t>
            </a:r>
            <a:r>
              <a:rPr lang="es-ES">
                <a:sym typeface="Wingdings" panose="05000000000000000000" pitchFamily="2" charset="2"/>
              </a:rPr>
              <a:t> CCD </a:t>
            </a:r>
            <a:r>
              <a:rPr lang="es-ES" err="1">
                <a:sym typeface="Wingdings" panose="05000000000000000000" pitchFamily="2" charset="2"/>
              </a:rPr>
              <a:t>is</a:t>
            </a:r>
            <a:r>
              <a:rPr lang="es-ES">
                <a:sym typeface="Wingdings" panose="05000000000000000000" pitchFamily="2" charset="2"/>
              </a:rPr>
              <a:t> </a:t>
            </a:r>
            <a:r>
              <a:rPr lang="es-ES" err="1">
                <a:sym typeface="Wingdings" panose="05000000000000000000" pitchFamily="2" charset="2"/>
              </a:rPr>
              <a:t>collecting</a:t>
            </a:r>
            <a:r>
              <a:rPr lang="es-ES">
                <a:sym typeface="Wingdings" panose="05000000000000000000" pitchFamily="2" charset="2"/>
              </a:rPr>
              <a:t> light </a:t>
            </a:r>
            <a:r>
              <a:rPr lang="es-ES" err="1">
                <a:sym typeface="Wingdings" panose="05000000000000000000" pitchFamily="2" charset="2"/>
              </a:rPr>
              <a:t>before</a:t>
            </a:r>
            <a:r>
              <a:rPr lang="es-ES">
                <a:sym typeface="Wingdings" panose="05000000000000000000" pitchFamily="2" charset="2"/>
              </a:rPr>
              <a:t> </a:t>
            </a:r>
            <a:r>
              <a:rPr lang="es-ES" err="1">
                <a:sym typeface="Wingdings" panose="05000000000000000000" pitchFamily="2" charset="2"/>
              </a:rPr>
              <a:t>readout</a:t>
            </a:r>
            <a:r>
              <a:rPr lang="es-ES">
                <a:sym typeface="Wingdings" panose="05000000000000000000" pitchFamily="2" charset="2"/>
              </a:rPr>
              <a:t>.</a:t>
            </a:r>
          </a:p>
          <a:p>
            <a:pPr lvl="1"/>
            <a:r>
              <a:rPr lang="es-ES">
                <a:sym typeface="Wingdings" panose="05000000000000000000" pitchFamily="2" charset="2"/>
              </a:rPr>
              <a:t>Gate: </a:t>
            </a:r>
            <a:r>
              <a:rPr lang="es-ES" err="1">
                <a:sym typeface="Wingdings" panose="05000000000000000000" pitchFamily="2" charset="2"/>
              </a:rPr>
              <a:t>Only</a:t>
            </a:r>
            <a:r>
              <a:rPr lang="es-ES">
                <a:sym typeface="Wingdings" panose="05000000000000000000" pitchFamily="2" charset="2"/>
              </a:rPr>
              <a:t> </a:t>
            </a:r>
            <a:r>
              <a:rPr lang="es-ES" err="1">
                <a:sym typeface="Wingdings" panose="05000000000000000000" pitchFamily="2" charset="2"/>
              </a:rPr>
              <a:t>during</a:t>
            </a:r>
            <a:r>
              <a:rPr lang="es-ES">
                <a:sym typeface="Wingdings" panose="05000000000000000000" pitchFamily="2" charset="2"/>
              </a:rPr>
              <a:t> </a:t>
            </a:r>
            <a:r>
              <a:rPr lang="es-ES" err="1">
                <a:sym typeface="Wingdings" panose="05000000000000000000" pitchFamily="2" charset="2"/>
              </a:rPr>
              <a:t>gating</a:t>
            </a:r>
            <a:r>
              <a:rPr lang="es-ES">
                <a:sym typeface="Wingdings" panose="05000000000000000000" pitchFamily="2" charset="2"/>
              </a:rPr>
              <a:t> </a:t>
            </a:r>
            <a:r>
              <a:rPr lang="es-ES" err="1">
                <a:sym typeface="Wingdings" panose="05000000000000000000" pitchFamily="2" charset="2"/>
              </a:rPr>
              <a:t>the</a:t>
            </a:r>
            <a:r>
              <a:rPr lang="es-ES">
                <a:sym typeface="Wingdings" panose="05000000000000000000" pitchFamily="2" charset="2"/>
              </a:rPr>
              <a:t> </a:t>
            </a:r>
            <a:r>
              <a:rPr lang="es-ES" err="1">
                <a:sym typeface="Wingdings" panose="05000000000000000000" pitchFamily="2" charset="2"/>
              </a:rPr>
              <a:t>intensifyer</a:t>
            </a:r>
            <a:r>
              <a:rPr lang="es-ES">
                <a:sym typeface="Wingdings" panose="05000000000000000000" pitchFamily="2" charset="2"/>
              </a:rPr>
              <a:t> </a:t>
            </a:r>
            <a:r>
              <a:rPr lang="es-ES" err="1">
                <a:sym typeface="Wingdings" panose="05000000000000000000" pitchFamily="2" charset="2"/>
              </a:rPr>
              <a:t>lets</a:t>
            </a:r>
            <a:r>
              <a:rPr lang="es-ES">
                <a:sym typeface="Wingdings" panose="05000000000000000000" pitchFamily="2" charset="2"/>
              </a:rPr>
              <a:t> light </a:t>
            </a:r>
            <a:r>
              <a:rPr lang="es-ES" err="1">
                <a:sym typeface="Wingdings" panose="05000000000000000000" pitchFamily="2" charset="2"/>
              </a:rPr>
              <a:t>go</a:t>
            </a:r>
            <a:r>
              <a:rPr lang="es-ES">
                <a:sym typeface="Wingdings" panose="05000000000000000000" pitchFamily="2" charset="2"/>
              </a:rPr>
              <a:t> </a:t>
            </a:r>
            <a:r>
              <a:rPr lang="es-ES" err="1">
                <a:sym typeface="Wingdings" panose="05000000000000000000" pitchFamily="2" charset="2"/>
              </a:rPr>
              <a:t>through</a:t>
            </a:r>
            <a:r>
              <a:rPr lang="es-ES">
                <a:sym typeface="Wingdings" panose="05000000000000000000" pitchFamily="2" charset="2"/>
              </a:rPr>
              <a:t>. Gate </a:t>
            </a:r>
            <a:r>
              <a:rPr lang="es-ES" err="1">
                <a:sym typeface="Wingdings" panose="05000000000000000000" pitchFamily="2" charset="2"/>
              </a:rPr>
              <a:t>width</a:t>
            </a:r>
            <a:r>
              <a:rPr lang="es-ES">
                <a:sym typeface="Wingdings" panose="05000000000000000000" pitchFamily="2" charset="2"/>
              </a:rPr>
              <a:t> can be as </a:t>
            </a:r>
            <a:r>
              <a:rPr lang="es-ES" err="1">
                <a:sym typeface="Wingdings" panose="05000000000000000000" pitchFamily="2" charset="2"/>
              </a:rPr>
              <a:t>low</a:t>
            </a:r>
            <a:r>
              <a:rPr lang="es-ES">
                <a:sym typeface="Wingdings" panose="05000000000000000000" pitchFamily="2" charset="2"/>
              </a:rPr>
              <a:t> as 100 </a:t>
            </a:r>
            <a:r>
              <a:rPr lang="es-ES" err="1">
                <a:sym typeface="Wingdings" panose="05000000000000000000" pitchFamily="2" charset="2"/>
              </a:rPr>
              <a:t>ns</a:t>
            </a:r>
            <a:r>
              <a:rPr lang="es-ES">
                <a:sym typeface="Wingdings" panose="05000000000000000000" pitchFamily="2" charset="2"/>
              </a:rPr>
              <a:t>. </a:t>
            </a:r>
            <a:r>
              <a:rPr lang="es-ES" err="1">
                <a:sym typeface="Wingdings" panose="05000000000000000000" pitchFamily="2" charset="2"/>
              </a:rPr>
              <a:t>Delay</a:t>
            </a:r>
            <a:r>
              <a:rPr lang="es-ES">
                <a:sym typeface="Wingdings" panose="05000000000000000000" pitchFamily="2" charset="2"/>
              </a:rPr>
              <a:t> </a:t>
            </a:r>
            <a:r>
              <a:rPr lang="es-ES" err="1">
                <a:sym typeface="Wingdings" panose="05000000000000000000" pitchFamily="2" charset="2"/>
              </a:rPr>
              <a:t>between</a:t>
            </a:r>
            <a:r>
              <a:rPr lang="es-ES">
                <a:sym typeface="Wingdings" panose="05000000000000000000" pitchFamily="2" charset="2"/>
              </a:rPr>
              <a:t> laser </a:t>
            </a:r>
            <a:r>
              <a:rPr lang="es-ES" err="1">
                <a:sym typeface="Wingdings" panose="05000000000000000000" pitchFamily="2" charset="2"/>
              </a:rPr>
              <a:t>fire</a:t>
            </a:r>
            <a:r>
              <a:rPr lang="es-ES">
                <a:sym typeface="Wingdings" panose="05000000000000000000" pitchFamily="2" charset="2"/>
              </a:rPr>
              <a:t> and gate can be </a:t>
            </a:r>
            <a:r>
              <a:rPr lang="es-ES" err="1">
                <a:sym typeface="Wingdings" panose="05000000000000000000" pitchFamily="2" charset="2"/>
              </a:rPr>
              <a:t>controlled</a:t>
            </a:r>
            <a:r>
              <a:rPr lang="es-ES">
                <a:sym typeface="Wingdings" panose="05000000000000000000" pitchFamily="2" charset="2"/>
              </a:rPr>
              <a:t>  Time </a:t>
            </a:r>
            <a:r>
              <a:rPr lang="es-ES" err="1">
                <a:sym typeface="Wingdings" panose="05000000000000000000" pitchFamily="2" charset="2"/>
              </a:rPr>
              <a:t>Resolving</a:t>
            </a:r>
            <a:r>
              <a:rPr lang="es-ES">
                <a:sym typeface="Wingdings" panose="05000000000000000000" pitchFamily="2" charset="2"/>
              </a:rPr>
              <a:t> </a:t>
            </a:r>
            <a:r>
              <a:rPr lang="es-ES" err="1">
                <a:sym typeface="Wingdings" panose="05000000000000000000" pitchFamily="2" charset="2"/>
              </a:rPr>
              <a:t>Power</a:t>
            </a:r>
            <a:r>
              <a:rPr lang="es-ES">
                <a:sym typeface="Wingdings" panose="05000000000000000000" pitchFamily="2" charset="2"/>
              </a:rPr>
              <a:t>.</a:t>
            </a:r>
          </a:p>
          <a:p>
            <a:pPr lvl="1"/>
            <a:r>
              <a:rPr lang="es-ES" err="1">
                <a:sym typeface="Wingdings" panose="05000000000000000000" pitchFamily="2" charset="2"/>
              </a:rPr>
              <a:t>SuperCam</a:t>
            </a:r>
            <a:r>
              <a:rPr lang="es-ES">
                <a:sym typeface="Wingdings" panose="05000000000000000000" pitchFamily="2" charset="2"/>
              </a:rPr>
              <a:t> can </a:t>
            </a:r>
            <a:r>
              <a:rPr lang="es-ES" err="1">
                <a:sym typeface="Wingdings" panose="05000000000000000000" pitchFamily="2" charset="2"/>
              </a:rPr>
              <a:t>integrate</a:t>
            </a:r>
            <a:r>
              <a:rPr lang="es-ES">
                <a:sym typeface="Wingdings" panose="05000000000000000000" pitchFamily="2" charset="2"/>
              </a:rPr>
              <a:t> </a:t>
            </a:r>
            <a:r>
              <a:rPr lang="es-ES" err="1">
                <a:sym typeface="Wingdings" panose="05000000000000000000" pitchFamily="2" charset="2"/>
              </a:rPr>
              <a:t>several</a:t>
            </a:r>
            <a:r>
              <a:rPr lang="es-ES">
                <a:sym typeface="Wingdings" panose="05000000000000000000" pitchFamily="2" charset="2"/>
              </a:rPr>
              <a:t> </a:t>
            </a:r>
            <a:r>
              <a:rPr lang="es-ES" err="1">
                <a:sym typeface="Wingdings" panose="05000000000000000000" pitchFamily="2" charset="2"/>
              </a:rPr>
              <a:t>Gatings</a:t>
            </a:r>
            <a:r>
              <a:rPr lang="es-ES">
                <a:sym typeface="Wingdings" panose="05000000000000000000" pitchFamily="2" charset="2"/>
              </a:rPr>
              <a:t> in </a:t>
            </a:r>
            <a:r>
              <a:rPr lang="es-ES" err="1">
                <a:sym typeface="Wingdings" panose="05000000000000000000" pitchFamily="2" charset="2"/>
              </a:rPr>
              <a:t>one</a:t>
            </a:r>
            <a:r>
              <a:rPr lang="es-ES">
                <a:sym typeface="Wingdings" panose="05000000000000000000" pitchFamily="2" charset="2"/>
              </a:rPr>
              <a:t> CCD </a:t>
            </a:r>
            <a:r>
              <a:rPr lang="es-ES" err="1">
                <a:sym typeface="Wingdings" panose="05000000000000000000" pitchFamily="2" charset="2"/>
              </a:rPr>
              <a:t>exposure</a:t>
            </a:r>
            <a:r>
              <a:rPr lang="es-ES">
                <a:sym typeface="Wingdings" panose="05000000000000000000" pitchFamily="2" charset="2"/>
              </a:rPr>
              <a:t>. </a:t>
            </a:r>
            <a:r>
              <a:rPr lang="es-ES" err="1">
                <a:sym typeface="Wingdings" panose="05000000000000000000" pitchFamily="2" charset="2"/>
              </a:rPr>
              <a:t>We</a:t>
            </a:r>
            <a:r>
              <a:rPr lang="es-ES">
                <a:sym typeface="Wingdings" panose="05000000000000000000" pitchFamily="2" charset="2"/>
              </a:rPr>
              <a:t> </a:t>
            </a:r>
            <a:r>
              <a:rPr lang="es-ES" err="1">
                <a:sym typeface="Wingdings" panose="05000000000000000000" pitchFamily="2" charset="2"/>
              </a:rPr>
              <a:t>call</a:t>
            </a:r>
            <a:r>
              <a:rPr lang="es-ES">
                <a:sym typeface="Wingdings" panose="05000000000000000000" pitchFamily="2" charset="2"/>
              </a:rPr>
              <a:t> </a:t>
            </a:r>
            <a:r>
              <a:rPr lang="es-ES" err="1">
                <a:sym typeface="Wingdings" panose="05000000000000000000" pitchFamily="2" charset="2"/>
              </a:rPr>
              <a:t>this</a:t>
            </a:r>
            <a:r>
              <a:rPr lang="es-ES">
                <a:sym typeface="Wingdings" panose="05000000000000000000" pitchFamily="2" charset="2"/>
              </a:rPr>
              <a:t> </a:t>
            </a:r>
            <a:r>
              <a:rPr lang="es-ES" b="1" err="1">
                <a:sym typeface="Wingdings" panose="05000000000000000000" pitchFamily="2" charset="2"/>
              </a:rPr>
              <a:t>coadds</a:t>
            </a:r>
            <a:r>
              <a:rPr lang="es-ES">
                <a:sym typeface="Wingdings" panose="05000000000000000000" pitchFamily="2" charset="2"/>
              </a:rPr>
              <a:t>.</a:t>
            </a:r>
          </a:p>
          <a:p>
            <a:r>
              <a:rPr lang="es-ES">
                <a:sym typeface="Wingdings" panose="05000000000000000000" pitchFamily="2" charset="2"/>
              </a:rPr>
              <a:t>Raman </a:t>
            </a:r>
            <a:r>
              <a:rPr lang="es-ES" err="1">
                <a:sym typeface="Wingdings" panose="05000000000000000000" pitchFamily="2" charset="2"/>
              </a:rPr>
              <a:t>event</a:t>
            </a:r>
            <a:r>
              <a:rPr lang="es-ES">
                <a:sym typeface="Wingdings" panose="05000000000000000000" pitchFamily="2" charset="2"/>
              </a:rPr>
              <a:t> </a:t>
            </a:r>
            <a:r>
              <a:rPr lang="es-ES" err="1">
                <a:sym typeface="Wingdings" panose="05000000000000000000" pitchFamily="2" charset="2"/>
              </a:rPr>
              <a:t>lasts</a:t>
            </a:r>
            <a:r>
              <a:rPr lang="es-ES">
                <a:sym typeface="Wingdings" panose="05000000000000000000" pitchFamily="2" charset="2"/>
              </a:rPr>
              <a:t> </a:t>
            </a:r>
            <a:r>
              <a:rPr lang="es-ES" err="1">
                <a:sym typeface="Wingdings" panose="05000000000000000000" pitchFamily="2" charset="2"/>
              </a:rPr>
              <a:t>for</a:t>
            </a:r>
            <a:r>
              <a:rPr lang="es-ES">
                <a:sym typeface="Wingdings" panose="05000000000000000000" pitchFamily="2" charset="2"/>
              </a:rPr>
              <a:t> 4 </a:t>
            </a:r>
            <a:r>
              <a:rPr lang="es-ES" err="1">
                <a:sym typeface="Wingdings" panose="05000000000000000000" pitchFamily="2" charset="2"/>
              </a:rPr>
              <a:t>ns</a:t>
            </a:r>
            <a:r>
              <a:rPr lang="es-ES">
                <a:sym typeface="Wingdings" panose="05000000000000000000" pitchFamily="2" charset="2"/>
              </a:rPr>
              <a:t>, gate 100 </a:t>
            </a:r>
            <a:r>
              <a:rPr lang="es-ES" err="1">
                <a:sym typeface="Wingdings" panose="05000000000000000000" pitchFamily="2" charset="2"/>
              </a:rPr>
              <a:t>ns</a:t>
            </a:r>
            <a:r>
              <a:rPr lang="es-ES">
                <a:sym typeface="Wingdings" panose="05000000000000000000" pitchFamily="2" charset="2"/>
              </a:rPr>
              <a:t>  “Temporal Depth of Field” </a:t>
            </a:r>
            <a:r>
              <a:rPr lang="es-ES" err="1">
                <a:sym typeface="Wingdings" panose="05000000000000000000" pitchFamily="2" charset="2"/>
              </a:rPr>
              <a:t>during</a:t>
            </a:r>
            <a:r>
              <a:rPr lang="es-ES">
                <a:sym typeface="Wingdings" panose="05000000000000000000" pitchFamily="2" charset="2"/>
              </a:rPr>
              <a:t> </a:t>
            </a:r>
            <a:r>
              <a:rPr lang="es-ES" err="1">
                <a:sym typeface="Wingdings" panose="05000000000000000000" pitchFamily="2" charset="2"/>
              </a:rPr>
              <a:t>the</a:t>
            </a:r>
            <a:r>
              <a:rPr lang="es-ES">
                <a:sym typeface="Wingdings" panose="05000000000000000000" pitchFamily="2" charset="2"/>
              </a:rPr>
              <a:t> gate Raman </a:t>
            </a:r>
            <a:r>
              <a:rPr lang="es-ES" err="1">
                <a:sym typeface="Wingdings" panose="05000000000000000000" pitchFamily="2" charset="2"/>
              </a:rPr>
              <a:t>from</a:t>
            </a:r>
            <a:r>
              <a:rPr lang="es-ES">
                <a:sym typeface="Wingdings" panose="05000000000000000000" pitchFamily="2" charset="2"/>
              </a:rPr>
              <a:t> </a:t>
            </a:r>
            <a:r>
              <a:rPr lang="es-ES" err="1">
                <a:sym typeface="Wingdings" panose="05000000000000000000" pitchFamily="2" charset="2"/>
              </a:rPr>
              <a:t>different</a:t>
            </a:r>
            <a:r>
              <a:rPr lang="es-ES">
                <a:sym typeface="Wingdings" panose="05000000000000000000" pitchFamily="2" charset="2"/>
              </a:rPr>
              <a:t> </a:t>
            </a:r>
            <a:r>
              <a:rPr lang="es-ES" err="1">
                <a:sym typeface="Wingdings" panose="05000000000000000000" pitchFamily="2" charset="2"/>
              </a:rPr>
              <a:t>distances</a:t>
            </a:r>
            <a:r>
              <a:rPr lang="es-ES">
                <a:sym typeface="Wingdings" panose="05000000000000000000" pitchFamily="2" charset="2"/>
              </a:rPr>
              <a:t> can </a:t>
            </a:r>
            <a:r>
              <a:rPr lang="es-ES" err="1">
                <a:sym typeface="Wingdings" panose="05000000000000000000" pitchFamily="2" charset="2"/>
              </a:rPr>
              <a:t>get</a:t>
            </a:r>
            <a:r>
              <a:rPr lang="es-ES">
                <a:sym typeface="Wingdings" panose="05000000000000000000" pitchFamily="2" charset="2"/>
              </a:rPr>
              <a:t> </a:t>
            </a:r>
            <a:r>
              <a:rPr lang="es-ES" err="1">
                <a:sym typeface="Wingdings" panose="05000000000000000000" pitchFamily="2" charset="2"/>
              </a:rPr>
              <a:t>to</a:t>
            </a:r>
            <a:r>
              <a:rPr lang="es-ES">
                <a:sym typeface="Wingdings" panose="05000000000000000000" pitchFamily="2" charset="2"/>
              </a:rPr>
              <a:t> </a:t>
            </a:r>
            <a:r>
              <a:rPr lang="es-ES" err="1">
                <a:sym typeface="Wingdings" panose="05000000000000000000" pitchFamily="2" charset="2"/>
              </a:rPr>
              <a:t>the</a:t>
            </a:r>
            <a:r>
              <a:rPr lang="es-ES">
                <a:sym typeface="Wingdings" panose="05000000000000000000" pitchFamily="2" charset="2"/>
              </a:rPr>
              <a:t> CCD, </a:t>
            </a:r>
            <a:r>
              <a:rPr lang="es-ES" err="1">
                <a:sym typeface="Wingdings" panose="05000000000000000000" pitchFamily="2" charset="2"/>
              </a:rPr>
              <a:t>delay</a:t>
            </a:r>
            <a:r>
              <a:rPr lang="es-ES">
                <a:sym typeface="Wingdings" panose="05000000000000000000" pitchFamily="2" charset="2"/>
              </a:rPr>
              <a:t> </a:t>
            </a:r>
            <a:r>
              <a:rPr lang="es-ES" err="1">
                <a:sym typeface="Wingdings" panose="05000000000000000000" pitchFamily="2" charset="2"/>
              </a:rPr>
              <a:t>is</a:t>
            </a:r>
            <a:r>
              <a:rPr lang="es-ES">
                <a:sym typeface="Wingdings" panose="05000000000000000000" pitchFamily="2" charset="2"/>
              </a:rPr>
              <a:t> </a:t>
            </a:r>
            <a:r>
              <a:rPr lang="es-ES" err="1">
                <a:sym typeface="Wingdings" panose="05000000000000000000" pitchFamily="2" charset="2"/>
              </a:rPr>
              <a:t>rarely</a:t>
            </a:r>
            <a:r>
              <a:rPr lang="es-ES">
                <a:sym typeface="Wingdings" panose="05000000000000000000" pitchFamily="2" charset="2"/>
              </a:rPr>
              <a:t> </a:t>
            </a:r>
            <a:r>
              <a:rPr lang="es-ES" err="1">
                <a:sym typeface="Wingdings" panose="05000000000000000000" pitchFamily="2" charset="2"/>
              </a:rPr>
              <a:t>altered</a:t>
            </a:r>
            <a:r>
              <a:rPr lang="es-ES">
                <a:sym typeface="Wingdings" panose="05000000000000000000" pitchFamily="2" charset="2"/>
              </a:rPr>
              <a:t>.</a:t>
            </a:r>
          </a:p>
          <a:p>
            <a:endParaRPr lang="es-ES"/>
          </a:p>
        </p:txBody>
      </p:sp>
      <p:sp>
        <p:nvSpPr>
          <p:cNvPr id="4" name="Marcador de número de diapositiva 3">
            <a:extLst>
              <a:ext uri="{FF2B5EF4-FFF2-40B4-BE49-F238E27FC236}">
                <a16:creationId xmlns:a16="http://schemas.microsoft.com/office/drawing/2014/main" id="{B2932D88-F38D-DAEE-51E5-5DB9B6C3C169}"/>
              </a:ext>
            </a:extLst>
          </p:cNvPr>
          <p:cNvSpPr>
            <a:spLocks noGrp="1"/>
          </p:cNvSpPr>
          <p:nvPr>
            <p:ph type="sldNum" sz="quarter" idx="5"/>
          </p:nvPr>
        </p:nvSpPr>
        <p:spPr/>
        <p:txBody>
          <a:bodyPr/>
          <a:lstStyle/>
          <a:p>
            <a:fld id="{C10B2430-8FA4-4C39-B1AD-22E7ED64F685}" type="slidenum">
              <a:rPr lang="es-ES" smtClean="0"/>
              <a:t>5</a:t>
            </a:fld>
            <a:endParaRPr lang="es-ES"/>
          </a:p>
        </p:txBody>
      </p:sp>
    </p:spTree>
    <p:extLst>
      <p:ext uri="{BB962C8B-B14F-4D97-AF65-F5344CB8AC3E}">
        <p14:creationId xmlns:p14="http://schemas.microsoft.com/office/powerpoint/2010/main" val="366107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In these </a:t>
            </a:r>
            <a:r>
              <a:rPr lang="en-US" err="1"/>
              <a:t>xampels</a:t>
            </a:r>
            <a:r>
              <a:rPr lang="en-US"/>
              <a:t>: nice signals</a:t>
            </a:r>
            <a:r>
              <a:rPr lang="en-US" baseline="0"/>
              <a:t> on the coarse grains of The Elephant, and the light toned patch (Na-perchlorate of </a:t>
            </a:r>
            <a:r>
              <a:rPr lang="en-US" baseline="0" err="1"/>
              <a:t>Bellegarde</a:t>
            </a:r>
            <a:r>
              <a:rPr lang="en-US" baseline="0"/>
              <a:t>); no signal on the small, dark grains of the bulk of </a:t>
            </a:r>
            <a:r>
              <a:rPr lang="en-US" baseline="0" err="1"/>
              <a:t>Belegarde</a:t>
            </a:r>
            <a:endParaRPr lang="fr-FR"/>
          </a:p>
        </p:txBody>
      </p:sp>
      <p:sp>
        <p:nvSpPr>
          <p:cNvPr id="4" name="Espace réservé du numéro de diapositive 3"/>
          <p:cNvSpPr>
            <a:spLocks noGrp="1"/>
          </p:cNvSpPr>
          <p:nvPr>
            <p:ph type="sldNum" sz="quarter" idx="10"/>
          </p:nvPr>
        </p:nvSpPr>
        <p:spPr/>
        <p:txBody>
          <a:bodyPr/>
          <a:lstStyle/>
          <a:p>
            <a:fld id="{B0ED15DE-5BF7-4349-9B7F-D874B1418BD3}" type="slidenum">
              <a:rPr lang="es-ES" smtClean="0"/>
              <a:t>17</a:t>
            </a:fld>
            <a:endParaRPr lang="es-ES"/>
          </a:p>
        </p:txBody>
      </p:sp>
    </p:spTree>
    <p:extLst>
      <p:ext uri="{BB962C8B-B14F-4D97-AF65-F5344CB8AC3E}">
        <p14:creationId xmlns:p14="http://schemas.microsoft.com/office/powerpoint/2010/main" val="3739785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microsoft.com/office/2007/relationships/hdphoto" Target="../media/hdphoto2.wdp"/><Relationship Id="rId4" Type="http://schemas.openxmlformats.org/officeDocument/2006/relationships/image" Target="../media/image3.jpeg"/><Relationship Id="rId9"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AD710A74-9489-4BAA-A4B6-7727B75435DB}" type="datetimeFigureOut">
              <a:rPr lang="fr-FR" smtClean="0"/>
              <a:t>07/03/2025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D74EC52-CE89-4FF8-8D79-358BA46EB675}" type="slidenum">
              <a:rPr lang="fr-FR" smtClean="0"/>
              <a:t>‹#›</a:t>
            </a:fld>
            <a:endParaRPr lang="fr-FR"/>
          </a:p>
        </p:txBody>
      </p:sp>
    </p:spTree>
    <p:extLst>
      <p:ext uri="{BB962C8B-B14F-4D97-AF65-F5344CB8AC3E}">
        <p14:creationId xmlns:p14="http://schemas.microsoft.com/office/powerpoint/2010/main" val="74873145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10A74-9489-4BAA-A4B6-7727B75435DB}" type="datetimeFigureOut">
              <a:rPr lang="fr-FR" smtClean="0"/>
              <a:t>07/03/2025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D74EC52-CE89-4FF8-8D79-358BA46EB675}" type="slidenum">
              <a:rPr lang="fr-FR" smtClean="0"/>
              <a:t>‹#›</a:t>
            </a:fld>
            <a:endParaRPr lang="fr-FR"/>
          </a:p>
        </p:txBody>
      </p:sp>
    </p:spTree>
    <p:extLst>
      <p:ext uri="{BB962C8B-B14F-4D97-AF65-F5344CB8AC3E}">
        <p14:creationId xmlns:p14="http://schemas.microsoft.com/office/powerpoint/2010/main" val="14919511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10A74-9489-4BAA-A4B6-7727B75435DB}" type="datetimeFigureOut">
              <a:rPr lang="fr-FR" smtClean="0"/>
              <a:t>07/03/2025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D74EC52-CE89-4FF8-8D79-358BA46EB675}" type="slidenum">
              <a:rPr lang="fr-FR" smtClean="0"/>
              <a:t>‹#›</a:t>
            </a:fld>
            <a:endParaRPr lang="fr-FR"/>
          </a:p>
        </p:txBody>
      </p:sp>
    </p:spTree>
    <p:extLst>
      <p:ext uri="{BB962C8B-B14F-4D97-AF65-F5344CB8AC3E}">
        <p14:creationId xmlns:p14="http://schemas.microsoft.com/office/powerpoint/2010/main" val="24899749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8_LIBS_Majors">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A6B396B-4B11-EA4F-A026-04A1E944CD07}"/>
              </a:ext>
            </a:extLst>
          </p:cNvPr>
          <p:cNvSpPr>
            <a:spLocks noGrp="1"/>
          </p:cNvSpPr>
          <p:nvPr>
            <p:ph type="pic" sz="quarter" idx="15"/>
          </p:nvPr>
        </p:nvSpPr>
        <p:spPr>
          <a:xfrm>
            <a:off x="5384800" y="664609"/>
            <a:ext cx="6560374" cy="3138134"/>
          </a:xfrm>
          <a:prstGeom prst="rect">
            <a:avLst/>
          </a:prstGeom>
        </p:spPr>
        <p:txBody>
          <a:bodyPr/>
          <a:lstStyle/>
          <a:p>
            <a:endParaRPr lang="en-US"/>
          </a:p>
        </p:txBody>
      </p:sp>
      <p:sp>
        <p:nvSpPr>
          <p:cNvPr id="3" name="Picture Placeholder 4">
            <a:extLst>
              <a:ext uri="{FF2B5EF4-FFF2-40B4-BE49-F238E27FC236}">
                <a16:creationId xmlns:a16="http://schemas.microsoft.com/office/drawing/2014/main" id="{4E4E65E6-D485-2341-B00F-444703B728B9}"/>
              </a:ext>
            </a:extLst>
          </p:cNvPr>
          <p:cNvSpPr>
            <a:spLocks noGrp="1"/>
          </p:cNvSpPr>
          <p:nvPr>
            <p:ph type="pic" sz="quarter" idx="16"/>
          </p:nvPr>
        </p:nvSpPr>
        <p:spPr>
          <a:xfrm>
            <a:off x="5384800" y="3802742"/>
            <a:ext cx="6560374" cy="3055257"/>
          </a:xfrm>
          <a:prstGeom prst="rect">
            <a:avLst/>
          </a:prstGeom>
        </p:spPr>
        <p:txBody>
          <a:bodyPr/>
          <a:lstStyle/>
          <a:p>
            <a:endParaRPr lang="en-US"/>
          </a:p>
        </p:txBody>
      </p:sp>
      <p:sp>
        <p:nvSpPr>
          <p:cNvPr id="5" name="Text Placeholder 6">
            <a:extLst>
              <a:ext uri="{FF2B5EF4-FFF2-40B4-BE49-F238E27FC236}">
                <a16:creationId xmlns:a16="http://schemas.microsoft.com/office/drawing/2014/main" id="{30EC0CE9-C9ED-004A-815F-650BDA9D2953}"/>
              </a:ext>
            </a:extLst>
          </p:cNvPr>
          <p:cNvSpPr>
            <a:spLocks noGrp="1"/>
          </p:cNvSpPr>
          <p:nvPr>
            <p:ph type="body" sz="quarter" idx="17" hasCustomPrompt="1"/>
          </p:nvPr>
        </p:nvSpPr>
        <p:spPr>
          <a:xfrm>
            <a:off x="0" y="3802742"/>
            <a:ext cx="5384800" cy="3055258"/>
          </a:xfrm>
          <a:prstGeom prst="rect">
            <a:avLst/>
          </a:prstGeom>
        </p:spPr>
        <p:txBody>
          <a:bodyPr/>
          <a:lstStyle>
            <a:lvl1pPr marL="0" indent="0">
              <a:buNone/>
              <a:defRPr lang="en-US" sz="1200" b="0" i="0" dirty="0">
                <a:latin typeface="Courier" pitchFamily="2" charset="0"/>
              </a:defRPr>
            </a:lvl1pPr>
            <a:lvl2pPr marL="457200" indent="0">
              <a:buNone/>
              <a:defRPr lang="en-US" dirty="0"/>
            </a:lvl2pPr>
            <a:lvl3pPr marL="914400" indent="0">
              <a:buNone/>
              <a:defRPr lang="en-US" dirty="0"/>
            </a:lvl3pPr>
            <a:lvl4pPr marL="1371600" indent="0">
              <a:buNone/>
              <a:defRPr lang="en-US" dirty="0"/>
            </a:lvl4pPr>
            <a:lvl5pPr marL="1828800" indent="0">
              <a:buNone/>
              <a:defRPr lang="en-US" dirty="0"/>
            </a:lvl5pPr>
          </a:lstStyle>
          <a:p>
            <a:pPr lvl="0"/>
            <a:r>
              <a:rPr lang="en-US" err="1"/>
              <a:t>Mastcam</a:t>
            </a:r>
            <a:r>
              <a:rPr lang="en-US"/>
              <a:t>-z image or extra comments here</a:t>
            </a:r>
          </a:p>
        </p:txBody>
      </p:sp>
      <p:sp>
        <p:nvSpPr>
          <p:cNvPr id="6" name="Text Placeholder 6">
            <a:extLst>
              <a:ext uri="{FF2B5EF4-FFF2-40B4-BE49-F238E27FC236}">
                <a16:creationId xmlns:a16="http://schemas.microsoft.com/office/drawing/2014/main" id="{F89BD41D-872D-1A4B-A337-F0FD27972E8B}"/>
              </a:ext>
            </a:extLst>
          </p:cNvPr>
          <p:cNvSpPr>
            <a:spLocks noGrp="1"/>
          </p:cNvSpPr>
          <p:nvPr>
            <p:ph type="body" sz="quarter" idx="18" hasCustomPrompt="1"/>
          </p:nvPr>
        </p:nvSpPr>
        <p:spPr>
          <a:xfrm>
            <a:off x="0" y="747486"/>
            <a:ext cx="5384800" cy="3055258"/>
          </a:xfrm>
          <a:prstGeom prst="rect">
            <a:avLst/>
          </a:prstGeom>
        </p:spPr>
        <p:txBody>
          <a:bodyPr/>
          <a:lstStyle>
            <a:lvl1pPr marL="0" indent="0">
              <a:buFont typeface="Arial" panose="020B0604020202020204" pitchFamily="34" charset="0"/>
              <a:buNone/>
              <a:defRPr lang="en-US" sz="1200" b="1" i="0" dirty="0">
                <a:latin typeface="Courier" pitchFamily="2" charset="0"/>
              </a:defRPr>
            </a:lvl1pPr>
            <a:lvl2pPr marL="457200" indent="0">
              <a:buNone/>
              <a:defRPr lang="en-US" dirty="0"/>
            </a:lvl2pPr>
            <a:lvl3pPr marL="914400" indent="0">
              <a:buNone/>
              <a:defRPr lang="en-US" dirty="0"/>
            </a:lvl3pPr>
            <a:lvl4pPr marL="1371600" indent="0">
              <a:buNone/>
              <a:defRPr lang="en-US" dirty="0"/>
            </a:lvl4pPr>
            <a:lvl5pPr marL="1828800" indent="0">
              <a:buNone/>
              <a:defRPr lang="en-US" dirty="0"/>
            </a:lvl5pPr>
          </a:lstStyle>
          <a:p>
            <a:pPr lvl="0"/>
            <a:r>
              <a:rPr lang="en-US"/>
              <a:t>Context, RMI, LIBS information here</a:t>
            </a:r>
          </a:p>
          <a:p>
            <a:pPr lvl="0"/>
            <a:endParaRPr lang="en-US"/>
          </a:p>
          <a:p>
            <a:pPr lvl="0"/>
            <a:endParaRPr lang="en-US"/>
          </a:p>
        </p:txBody>
      </p:sp>
      <p:sp>
        <p:nvSpPr>
          <p:cNvPr id="8" name="Rectangle 7">
            <a:extLst>
              <a:ext uri="{FF2B5EF4-FFF2-40B4-BE49-F238E27FC236}">
                <a16:creationId xmlns:a16="http://schemas.microsoft.com/office/drawing/2014/main" id="{52883C31-6110-3F47-8297-6933869F4D40}"/>
              </a:ext>
            </a:extLst>
          </p:cNvPr>
          <p:cNvSpPr/>
          <p:nvPr userDrawn="1"/>
        </p:nvSpPr>
        <p:spPr>
          <a:xfrm>
            <a:off x="9365028" y="65270"/>
            <a:ext cx="2162194" cy="369332"/>
          </a:xfrm>
          <a:prstGeom prst="rect">
            <a:avLst/>
          </a:prstGeom>
        </p:spPr>
        <p:txBody>
          <a:bodyPr wrap="none">
            <a:spAutoFit/>
          </a:bodyPr>
          <a:lstStyle/>
          <a:p>
            <a:pPr algn="ctr"/>
            <a:r>
              <a:rPr lang="en-US" sz="1800" b="1"/>
              <a:t>Summary RMI + LIBS</a:t>
            </a:r>
          </a:p>
        </p:txBody>
      </p:sp>
    </p:spTree>
    <p:extLst>
      <p:ext uri="{BB962C8B-B14F-4D97-AF65-F5344CB8AC3E}">
        <p14:creationId xmlns:p14="http://schemas.microsoft.com/office/powerpoint/2010/main" val="312787193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iew Title Slide (Black)">
    <p:bg>
      <p:bgRef idx="1001">
        <a:schemeClr val="bg1"/>
      </p:bgRef>
    </p:bg>
    <p:spTree>
      <p:nvGrpSpPr>
        <p:cNvPr id="1" name=""/>
        <p:cNvGrpSpPr/>
        <p:nvPr/>
      </p:nvGrpSpPr>
      <p:grpSpPr>
        <a:xfrm>
          <a:off x="0" y="0"/>
          <a:ext cx="0" cy="0"/>
          <a:chOff x="0" y="0"/>
          <a:chExt cx="0" cy="0"/>
        </a:xfrm>
      </p:grpSpPr>
      <p:sp>
        <p:nvSpPr>
          <p:cNvPr id="15" name="Text Placeholder 14"/>
          <p:cNvSpPr>
            <a:spLocks noGrp="1"/>
          </p:cNvSpPr>
          <p:nvPr>
            <p:ph type="body" sz="quarter" idx="14" hasCustomPrompt="1"/>
          </p:nvPr>
        </p:nvSpPr>
        <p:spPr>
          <a:xfrm>
            <a:off x="5846468" y="2339070"/>
            <a:ext cx="5900057" cy="869447"/>
          </a:xfrm>
        </p:spPr>
        <p:txBody>
          <a:bodyPr bIns="0" anchor="b">
            <a:noAutofit/>
          </a:bodyPr>
          <a:lstStyle>
            <a:lvl1pPr marL="0" indent="0">
              <a:spcBef>
                <a:spcPts val="0"/>
              </a:spcBef>
              <a:buNone/>
              <a:defRPr sz="40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&lt;Presentation Title&gt;</a:t>
            </a:r>
          </a:p>
        </p:txBody>
      </p:sp>
      <p:sp>
        <p:nvSpPr>
          <p:cNvPr id="16" name="Text Placeholder 14"/>
          <p:cNvSpPr>
            <a:spLocks noGrp="1"/>
          </p:cNvSpPr>
          <p:nvPr>
            <p:ph type="body" sz="quarter" idx="15" hasCustomPrompt="1"/>
          </p:nvPr>
        </p:nvSpPr>
        <p:spPr>
          <a:xfrm>
            <a:off x="6039394" y="5240024"/>
            <a:ext cx="5357063" cy="394689"/>
          </a:xfrm>
        </p:spPr>
        <p:txBody>
          <a:bodyPr tIns="0" bIns="0" anchor="t">
            <a:noAutofit/>
          </a:bodyPr>
          <a:lstStyle>
            <a:lvl1pPr marL="0" indent="0">
              <a:spcBef>
                <a:spcPts val="0"/>
              </a:spcBef>
              <a:buNone/>
              <a:defRPr sz="2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&lt;Meeting/Review Title&gt;</a:t>
            </a:r>
          </a:p>
        </p:txBody>
      </p:sp>
      <p:sp>
        <p:nvSpPr>
          <p:cNvPr id="18" name="Text Placeholder 14"/>
          <p:cNvSpPr>
            <a:spLocks noGrp="1"/>
          </p:cNvSpPr>
          <p:nvPr>
            <p:ph type="body" sz="quarter" idx="16" hasCustomPrompt="1"/>
          </p:nvPr>
        </p:nvSpPr>
        <p:spPr>
          <a:xfrm>
            <a:off x="5846468" y="3744919"/>
            <a:ext cx="5363635" cy="463061"/>
          </a:xfrm>
        </p:spPr>
        <p:txBody>
          <a:bodyPr bIns="0" anchor="b">
            <a:noAutofit/>
          </a:bodyPr>
          <a:lstStyle>
            <a:lvl1pPr marL="0" indent="0">
              <a:spcBef>
                <a:spcPts val="0"/>
              </a:spcBef>
              <a:buNone/>
              <a:defRPr sz="2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&lt;Your Name&gt;</a:t>
            </a:r>
          </a:p>
        </p:txBody>
      </p:sp>
      <p:sp>
        <p:nvSpPr>
          <p:cNvPr id="20" name="Text Placeholder 14"/>
          <p:cNvSpPr>
            <a:spLocks noGrp="1"/>
          </p:cNvSpPr>
          <p:nvPr>
            <p:ph type="body" sz="quarter" idx="18" hasCustomPrompt="1"/>
          </p:nvPr>
        </p:nvSpPr>
        <p:spPr>
          <a:xfrm>
            <a:off x="6057323" y="5743435"/>
            <a:ext cx="4266877" cy="353658"/>
          </a:xfrm>
        </p:spPr>
        <p:txBody>
          <a:bodyPr>
            <a:noAutofit/>
          </a:bodyPr>
          <a:lstStyle>
            <a:lvl1pPr marL="0" indent="0">
              <a:buNone/>
              <a:defRPr sz="16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&lt;Date&gt;</a:t>
            </a:r>
          </a:p>
        </p:txBody>
      </p:sp>
      <p:sp>
        <p:nvSpPr>
          <p:cNvPr id="12" name="Rectangle 11"/>
          <p:cNvSpPr/>
          <p:nvPr userDrawn="1"/>
        </p:nvSpPr>
        <p:spPr>
          <a:xfrm>
            <a:off x="10696815" y="121260"/>
            <a:ext cx="2318555" cy="461665"/>
          </a:xfrm>
          <a:prstGeom prst="rect">
            <a:avLst/>
          </a:prstGeom>
        </p:spPr>
        <p:txBody>
          <a:bodyPr wrap="square">
            <a:spAutoFit/>
          </a:bodyPr>
          <a:lstStyle/>
          <a:p>
            <a:pPr defTabSz="457200"/>
            <a:r>
              <a:rPr lang="en-US" sz="1200" b="1">
                <a:solidFill>
                  <a:srgbClr val="FFFFFF"/>
                </a:solidFill>
                <a:latin typeface="Calibri"/>
                <a:ea typeface="ＭＳ Ｐゴシック" charset="0"/>
                <a:cs typeface="ＭＳ Ｐゴシック" charset="0"/>
              </a:rPr>
              <a:t>Mars 2020 Project</a:t>
            </a:r>
          </a:p>
          <a:p>
            <a:pPr defTabSz="457200"/>
            <a:r>
              <a:rPr lang="en-US" sz="1200">
                <a:solidFill>
                  <a:srgbClr val="FFFFFF"/>
                </a:solidFill>
                <a:latin typeface="Calibri"/>
                <a:ea typeface="ＭＳ Ｐゴシック" charset="0"/>
                <a:cs typeface="ＭＳ Ｐゴシック" charset="0"/>
              </a:rPr>
              <a:t>SUPERCAM</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51573" y="35733"/>
            <a:ext cx="1758530" cy="879265"/>
          </a:xfrm>
          <a:prstGeom prst="rect">
            <a:avLst/>
          </a:prstGeom>
        </p:spPr>
      </p:pic>
      <p:pic>
        <p:nvPicPr>
          <p:cNvPr id="6" name="Picture 5">
            <a:extLst>
              <a:ext uri="{FF2B5EF4-FFF2-40B4-BE49-F238E27FC236}">
                <a16:creationId xmlns:a16="http://schemas.microsoft.com/office/drawing/2014/main" id="{4B0AD4CC-E782-6796-378F-F34CC3ED592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65380" y="2738942"/>
            <a:ext cx="5229261" cy="36076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descr="A close-up of a planet&#10;&#10;Description automatically generated with low confidence">
            <a:extLst>
              <a:ext uri="{FF2B5EF4-FFF2-40B4-BE49-F238E27FC236}">
                <a16:creationId xmlns:a16="http://schemas.microsoft.com/office/drawing/2014/main" id="{AF260F30-49CC-EA41-FFBF-EB545340B52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2413" r="-24"/>
          <a:stretch/>
        </p:blipFill>
        <p:spPr>
          <a:xfrm rot="21113535">
            <a:off x="2652709" y="5502880"/>
            <a:ext cx="2494968" cy="16874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a:extLst>
              <a:ext uri="{FF2B5EF4-FFF2-40B4-BE49-F238E27FC236}">
                <a16:creationId xmlns:a16="http://schemas.microsoft.com/office/drawing/2014/main" id="{1A36F01B-9522-4239-A2F8-3C8B4B35C026}"/>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24941" y="5435422"/>
            <a:ext cx="2586374" cy="1422578"/>
          </a:xfrm>
          <a:prstGeom prst="rect">
            <a:avLst/>
          </a:prstGeom>
        </p:spPr>
      </p:pic>
      <p:pic>
        <p:nvPicPr>
          <p:cNvPr id="8" name="Picture 7" descr="A close-up of a rock&#10;&#10;Description automatically generated with medium confidence">
            <a:extLst>
              <a:ext uri="{FF2B5EF4-FFF2-40B4-BE49-F238E27FC236}">
                <a16:creationId xmlns:a16="http://schemas.microsoft.com/office/drawing/2014/main" id="{7778EAC2-BFF7-1AA0-D979-D96D237F9BEC}"/>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006697" y="1956106"/>
            <a:ext cx="2231476" cy="1807789"/>
          </a:xfrm>
          <a:prstGeom prst="pentagon">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descr="A close-up of a computer screen&#10;&#10;Description automatically generated">
            <a:extLst>
              <a:ext uri="{FF2B5EF4-FFF2-40B4-BE49-F238E27FC236}">
                <a16:creationId xmlns:a16="http://schemas.microsoft.com/office/drawing/2014/main" id="{F896FFFF-62FE-D071-7A28-AB80952CFCC5}"/>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colorTemperature colorTemp="7200"/>
                    </a14:imgEffect>
                  </a14:imgLayer>
                </a14:imgProps>
              </a:ext>
              <a:ext uri="{28A0092B-C50C-407E-A947-70E740481C1C}">
                <a14:useLocalDpi xmlns:a14="http://schemas.microsoft.com/office/drawing/2010/main"/>
              </a:ext>
            </a:extLst>
          </a:blip>
          <a:srcRect l="4360" t="2209" r="70281" b="77949"/>
          <a:stretch/>
        </p:blipFill>
        <p:spPr>
          <a:xfrm rot="21168022">
            <a:off x="4734385" y="293145"/>
            <a:ext cx="3909829" cy="1913728"/>
          </a:xfrm>
          <a:prstGeom prst="rect">
            <a:avLst/>
          </a:prstGeom>
          <a:ln w="28575">
            <a:solidFill>
              <a:schemeClr val="accent2"/>
            </a:solidFill>
          </a:ln>
          <a:effectLst>
            <a:glow rad="101600">
              <a:schemeClr val="accent6">
                <a:satMod val="175000"/>
                <a:alpha val="40000"/>
              </a:schemeClr>
            </a:glow>
          </a:effectLst>
        </p:spPr>
      </p:pic>
      <p:pic>
        <p:nvPicPr>
          <p:cNvPr id="11" name="Picture 10" descr="A graph of a thermal quartz crystal&#10;&#10;Description automatically generated with medium confidence">
            <a:extLst>
              <a:ext uri="{FF2B5EF4-FFF2-40B4-BE49-F238E27FC236}">
                <a16:creationId xmlns:a16="http://schemas.microsoft.com/office/drawing/2014/main" id="{8ACDF987-0D63-8CCF-9C65-5D907C25EFCD}"/>
              </a:ext>
            </a:extLst>
          </p:cNvPr>
          <p:cNvPicPr>
            <a:picLocks noChangeAspect="1"/>
          </p:cNvPicPr>
          <p:nvPr userDrawn="1"/>
        </p:nvPicPr>
        <p:blipFill>
          <a:blip r:embed="rId9" cstate="print">
            <a:extLst>
              <a:ext uri="{BEBA8EAE-BF5A-486C-A8C5-ECC9F3942E4B}">
                <a14:imgProps xmlns:a14="http://schemas.microsoft.com/office/drawing/2010/main">
                  <a14:imgLayer r:embed="rId10">
                    <a14:imgEffect>
                      <a14:artisticCement/>
                    </a14:imgEffect>
                  </a14:imgLayer>
                </a14:imgProps>
              </a:ext>
              <a:ext uri="{28A0092B-C50C-407E-A947-70E740481C1C}">
                <a14:useLocalDpi xmlns:a14="http://schemas.microsoft.com/office/drawing/2010/main"/>
              </a:ext>
            </a:extLst>
          </a:blip>
          <a:srcRect l="7454" b="8307"/>
          <a:stretch/>
        </p:blipFill>
        <p:spPr>
          <a:xfrm>
            <a:off x="358338" y="1155841"/>
            <a:ext cx="2935674" cy="2097672"/>
          </a:xfrm>
          <a:prstGeom prst="rect">
            <a:avLst/>
          </a:prstGeom>
        </p:spPr>
      </p:pic>
      <p:pic>
        <p:nvPicPr>
          <p:cNvPr id="9" name="Picture 8" descr="A white background with black and white clouds&#10;&#10;Description automatically generated">
            <a:extLst>
              <a:ext uri="{FF2B5EF4-FFF2-40B4-BE49-F238E27FC236}">
                <a16:creationId xmlns:a16="http://schemas.microsoft.com/office/drawing/2014/main" id="{46E7A1BB-F445-C8D3-BF7F-4A14119B0C32}"/>
              </a:ext>
            </a:extLst>
          </p:cNvPr>
          <p:cNvPicPr>
            <a:picLocks noChangeAspect="1"/>
          </p:cNvPicPr>
          <p:nvPr userDrawn="1"/>
        </p:nvPicPr>
        <p:blipFill>
          <a:blip r:embed="rId11" cstate="print">
            <a:extLst>
              <a:ext uri="{28A0092B-C50C-407E-A947-70E740481C1C}">
                <a14:useLocalDpi xmlns:a14="http://schemas.microsoft.com/office/drawing/2010/main"/>
              </a:ext>
            </a:extLst>
          </a:blip>
          <a:srcRect/>
          <a:stretch/>
        </p:blipFill>
        <p:spPr>
          <a:xfrm rot="435830">
            <a:off x="2062025" y="240085"/>
            <a:ext cx="2895863" cy="1860399"/>
          </a:xfrm>
          <a:prstGeom prst="rect">
            <a:avLst/>
          </a:prstGeom>
          <a:ln>
            <a:solidFill>
              <a:schemeClr val="tx1">
                <a:lumMod val="75000"/>
              </a:schemeClr>
            </a:solidFill>
          </a:ln>
        </p:spPr>
      </p:pic>
      <p:pic>
        <p:nvPicPr>
          <p:cNvPr id="14" name="Picture 13">
            <a:extLst>
              <a:ext uri="{FF2B5EF4-FFF2-40B4-BE49-F238E27FC236}">
                <a16:creationId xmlns:a16="http://schemas.microsoft.com/office/drawing/2014/main" id="{7AFCF67F-FBB0-460A-76AA-DDF5EDEE1D58}"/>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70340" y="64477"/>
            <a:ext cx="2319696" cy="1526782"/>
          </a:xfrm>
          <a:prstGeom prst="rect">
            <a:avLst/>
          </a:prstGeom>
          <a:ln>
            <a:solidFill>
              <a:schemeClr val="tx1">
                <a:lumMod val="75000"/>
              </a:schemeClr>
            </a:solidFill>
          </a:ln>
        </p:spPr>
      </p:pic>
    </p:spTree>
    <p:extLst>
      <p:ext uri="{BB962C8B-B14F-4D97-AF65-F5344CB8AC3E}">
        <p14:creationId xmlns:p14="http://schemas.microsoft.com/office/powerpoint/2010/main" val="3943757682"/>
      </p:ext>
    </p:extLst>
  </p:cSld>
  <p:clrMapOvr>
    <a:overrideClrMapping bg1="dk1" tx1="lt1" bg2="dk2" tx2="lt2" accent1="accent1" accent2="accent2" accent3="accent3" accent4="accent4" accent5="accent5" accent6="accent6" hlink="hlink" folHlink="folHlink"/>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74615"/>
            <a:ext cx="11575497" cy="5308515"/>
          </a:xfrm>
        </p:spPr>
        <p:txBody>
          <a:bodyPr/>
          <a:lstStyle>
            <a:lvl2pPr>
              <a:spcBef>
                <a:spcPts val="200"/>
              </a:spcBef>
              <a:defRPr/>
            </a:lvl2pPr>
            <a:lvl3pPr>
              <a:spcBef>
                <a:spcPts val="200"/>
              </a:spcBef>
              <a:defRPr/>
            </a:lvl3pPr>
            <a:lvl4pPr>
              <a:spcBef>
                <a:spcPts val="200"/>
              </a:spcBef>
              <a:defRPr/>
            </a:lvl4pPr>
            <a:lvl5pPr>
              <a:spcBef>
                <a:spcPts val="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62"/>
          <p:cNvSpPr>
            <a:spLocks noChangeArrowheads="1"/>
          </p:cNvSpPr>
          <p:nvPr userDrawn="1"/>
        </p:nvSpPr>
        <p:spPr bwMode="auto">
          <a:xfrm>
            <a:off x="0" y="0"/>
            <a:ext cx="12192000" cy="850188"/>
          </a:xfrm>
          <a:prstGeom prst="rect">
            <a:avLst/>
          </a:prstGeom>
          <a:solidFill>
            <a:srgbClr val="E6E5EC"/>
          </a:solidFill>
          <a:ln>
            <a:noFill/>
          </a:ln>
          <a:effectLst/>
        </p:spPr>
        <p:txBody>
          <a:bodyPr wrap="none" anchor="ctr"/>
          <a:lstStyle/>
          <a:p>
            <a:pPr defTabSz="457200">
              <a:defRPr/>
            </a:pPr>
            <a:endParaRPr lang="en-US" sz="1800">
              <a:solidFill>
                <a:prstClr val="black"/>
              </a:solidFill>
              <a:latin typeface="Times New Roman" charset="0"/>
              <a:ea typeface="ＭＳ Ｐゴシック" charset="0"/>
              <a:cs typeface="ＭＳ Ｐゴシック" charset="0"/>
            </a:endParaRPr>
          </a:p>
        </p:txBody>
      </p:sp>
      <p:sp>
        <p:nvSpPr>
          <p:cNvPr id="14" name="Title 1"/>
          <p:cNvSpPr>
            <a:spLocks noGrp="1"/>
          </p:cNvSpPr>
          <p:nvPr>
            <p:ph type="title" hasCustomPrompt="1"/>
          </p:nvPr>
        </p:nvSpPr>
        <p:spPr>
          <a:xfrm>
            <a:off x="315667" y="103108"/>
            <a:ext cx="9404285" cy="557076"/>
          </a:xfrm>
          <a:prstGeom prst="rect">
            <a:avLst/>
          </a:prstGeom>
        </p:spPr>
        <p:txBody>
          <a:bodyPr rIns="73152" anchor="ctr"/>
          <a:lstStyle>
            <a:lvl1pPr marL="0" indent="0" algn="l">
              <a:tabLst/>
              <a:defRPr sz="2800" b="0">
                <a:solidFill>
                  <a:schemeClr val="tx1"/>
                </a:solidFill>
                <a:latin typeface="Arial"/>
                <a:cs typeface="Arial"/>
              </a:defRPr>
            </a:lvl1pPr>
          </a:lstStyle>
          <a:p>
            <a:r>
              <a:rPr lang="en-US"/>
              <a:t>Slide Title</a:t>
            </a:r>
          </a:p>
        </p:txBody>
      </p:sp>
      <p:graphicFrame>
        <p:nvGraphicFramePr>
          <p:cNvPr id="15" name="Group 66"/>
          <p:cNvGraphicFramePr>
            <a:graphicFrameLocks noGrp="1"/>
          </p:cNvGraphicFramePr>
          <p:nvPr userDrawn="1"/>
        </p:nvGraphicFramePr>
        <p:xfrm>
          <a:off x="0" y="841832"/>
          <a:ext cx="12192000" cy="13716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76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a:ln>
                          <a:noFill/>
                        </a:ln>
                        <a:solidFill>
                          <a:schemeClr val="bg1"/>
                        </a:solidFill>
                        <a:effectLst/>
                        <a:latin typeface="Arial" charset="0"/>
                        <a:ea typeface="ＭＳ Ｐゴシック" charset="0"/>
                      </a:endParaRPr>
                    </a:p>
                  </a:txBody>
                  <a:tcPr marL="121920" marR="121920" marT="0" marB="0" horzOverflow="overflow">
                    <a:lnL cap="flat">
                      <a:noFill/>
                    </a:lnL>
                    <a:lnR>
                      <a:noFill/>
                    </a:lnR>
                    <a:lnT cap="flat">
                      <a:noFill/>
                    </a:lnT>
                    <a:lnB cap="flat">
                      <a:noFill/>
                    </a:lnB>
                    <a:lnTlToBr>
                      <a:noFill/>
                    </a:lnTlToBr>
                    <a:lnBlToTr>
                      <a:noFill/>
                    </a:lnBlToTr>
                    <a:solidFill>
                      <a:srgbClr val="13418B"/>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a:ln>
                          <a:noFill/>
                        </a:ln>
                        <a:solidFill>
                          <a:schemeClr val="bg1"/>
                        </a:solidFill>
                        <a:effectLst/>
                        <a:latin typeface="Arial" charset="0"/>
                        <a:ea typeface="ＭＳ Ｐゴシック" charset="0"/>
                      </a:endParaRPr>
                    </a:p>
                  </a:txBody>
                  <a:tcPr marL="121920" marR="121920" marT="0" marB="0" horzOverflow="overflow">
                    <a:lnL>
                      <a:noFill/>
                    </a:lnL>
                    <a:lnR cap="flat">
                      <a:noFill/>
                    </a:lnR>
                    <a:lnT cap="flat">
                      <a:noFill/>
                    </a:lnT>
                    <a:lnB cap="flat">
                      <a:noFill/>
                    </a:lnB>
                    <a:lnTlToBr>
                      <a:noFill/>
                    </a:lnTlToBr>
                    <a:lnBlToTr>
                      <a:noFill/>
                    </a:lnBlToTr>
                    <a:solidFill>
                      <a:srgbClr val="13418B"/>
                    </a:solidFill>
                  </a:tcPr>
                </a:tc>
                <a:extLst>
                  <a:ext uri="{0D108BD9-81ED-4DB2-BD59-A6C34878D82A}">
                    <a16:rowId xmlns:a16="http://schemas.microsoft.com/office/drawing/2014/main" val="10000"/>
                  </a:ext>
                </a:extLst>
              </a:tr>
            </a:tbl>
          </a:graphicData>
        </a:graphic>
      </p:graphicFrame>
      <p:sp>
        <p:nvSpPr>
          <p:cNvPr id="19" name="Line 65"/>
          <p:cNvSpPr>
            <a:spLocks noChangeShapeType="1"/>
          </p:cNvSpPr>
          <p:nvPr userDrawn="1"/>
        </p:nvSpPr>
        <p:spPr bwMode="auto">
          <a:xfrm flipH="1">
            <a:off x="9838842" y="103108"/>
            <a:ext cx="0" cy="698500"/>
          </a:xfrm>
          <a:prstGeom prst="line">
            <a:avLst/>
          </a:prstGeom>
          <a:noFill/>
          <a:ln w="12700" cmpd="sng">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457200"/>
            <a:endParaRPr lang="en-US" sz="1800">
              <a:solidFill>
                <a:prstClr val="black"/>
              </a:solidFill>
              <a:latin typeface="Arial"/>
              <a:ea typeface="ＭＳ Ｐゴシック" charset="0"/>
              <a:cs typeface="ＭＳ Ｐゴシック" charset="0"/>
            </a:endParaRPr>
          </a:p>
        </p:txBody>
      </p:sp>
      <p:sp>
        <p:nvSpPr>
          <p:cNvPr id="18" name="Rectangle 17"/>
          <p:cNvSpPr/>
          <p:nvPr userDrawn="1"/>
        </p:nvSpPr>
        <p:spPr>
          <a:xfrm>
            <a:off x="10775191" y="103108"/>
            <a:ext cx="2318555" cy="461665"/>
          </a:xfrm>
          <a:prstGeom prst="rect">
            <a:avLst/>
          </a:prstGeom>
        </p:spPr>
        <p:txBody>
          <a:bodyPr wrap="square">
            <a:spAutoFit/>
          </a:bodyPr>
          <a:lstStyle/>
          <a:p>
            <a:pPr defTabSz="457200"/>
            <a:r>
              <a:rPr lang="en-US" sz="1200" b="1">
                <a:solidFill>
                  <a:srgbClr val="000000"/>
                </a:solidFill>
                <a:latin typeface="Calibri"/>
                <a:ea typeface="ＭＳ Ｐゴシック" charset="0"/>
                <a:cs typeface="ＭＳ Ｐゴシック" charset="0"/>
              </a:rPr>
              <a:t>Mars 2020 Project</a:t>
            </a:r>
          </a:p>
          <a:p>
            <a:pPr defTabSz="457200"/>
            <a:r>
              <a:rPr lang="en-US" sz="1200">
                <a:solidFill>
                  <a:srgbClr val="000000"/>
                </a:solidFill>
                <a:latin typeface="Calibri"/>
                <a:ea typeface="ＭＳ Ｐゴシック" charset="0"/>
                <a:cs typeface="ＭＳ Ｐゴシック" charset="0"/>
              </a:rPr>
              <a:t>SUPERCAM</a:t>
            </a:r>
          </a:p>
        </p:txBody>
      </p:sp>
      <p:sp>
        <p:nvSpPr>
          <p:cNvPr id="13" name="Slide Number Placeholder 1"/>
          <p:cNvSpPr>
            <a:spLocks noGrp="1"/>
          </p:cNvSpPr>
          <p:nvPr>
            <p:ph type="sldNum" sz="quarter" idx="4"/>
          </p:nvPr>
        </p:nvSpPr>
        <p:spPr>
          <a:xfrm>
            <a:off x="7216761" y="643023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C9734-4A78-4621-89E8-64A548024E47}" type="slidenum">
              <a:rPr lang="en-US" smtClean="0">
                <a:solidFill>
                  <a:prstClr val="black">
                    <a:tint val="75000"/>
                  </a:prstClr>
                </a:solidFill>
              </a:rPr>
              <a:pPr/>
              <a:t>‹#›</a:t>
            </a:fld>
            <a:endParaRPr lang="en-US">
              <a:solidFill>
                <a:prstClr val="black">
                  <a:tint val="75000"/>
                </a:prstClr>
              </a:solidFill>
            </a:endParaRP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19953" y="23133"/>
            <a:ext cx="1529938" cy="764969"/>
          </a:xfrm>
          <a:prstGeom prst="rect">
            <a:avLst/>
          </a:prstGeom>
        </p:spPr>
      </p:pic>
      <p:pic>
        <p:nvPicPr>
          <p:cNvPr id="20" name="Picture 19"/>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061562" y="5961934"/>
            <a:ext cx="1987156" cy="842391"/>
          </a:xfrm>
          <a:prstGeom prst="rect">
            <a:avLst/>
          </a:prstGeom>
        </p:spPr>
      </p:pic>
    </p:spTree>
    <p:extLst>
      <p:ext uri="{BB962C8B-B14F-4D97-AF65-F5344CB8AC3E}">
        <p14:creationId xmlns:p14="http://schemas.microsoft.com/office/powerpoint/2010/main" val="160128206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10A74-9489-4BAA-A4B6-7727B75435DB}" type="datetimeFigureOut">
              <a:rPr lang="fr-FR" smtClean="0"/>
              <a:t>07/03/2025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D74EC52-CE89-4FF8-8D79-358BA46EB675}" type="slidenum">
              <a:rPr lang="fr-FR" smtClean="0"/>
              <a:t>‹#›</a:t>
            </a:fld>
            <a:endParaRPr lang="fr-FR"/>
          </a:p>
        </p:txBody>
      </p:sp>
    </p:spTree>
    <p:extLst>
      <p:ext uri="{BB962C8B-B14F-4D97-AF65-F5344CB8AC3E}">
        <p14:creationId xmlns:p14="http://schemas.microsoft.com/office/powerpoint/2010/main" val="228954271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AD710A74-9489-4BAA-A4B6-7727B75435DB}" type="datetimeFigureOut">
              <a:rPr lang="fr-FR" smtClean="0"/>
              <a:t>07/03/2025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D74EC52-CE89-4FF8-8D79-358BA46EB675}" type="slidenum">
              <a:rPr lang="fr-FR" smtClean="0"/>
              <a:t>‹#›</a:t>
            </a:fld>
            <a:endParaRPr lang="fr-FR"/>
          </a:p>
        </p:txBody>
      </p:sp>
    </p:spTree>
    <p:extLst>
      <p:ext uri="{BB962C8B-B14F-4D97-AF65-F5344CB8AC3E}">
        <p14:creationId xmlns:p14="http://schemas.microsoft.com/office/powerpoint/2010/main" val="120656875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D710A74-9489-4BAA-A4B6-7727B75435DB}" type="datetimeFigureOut">
              <a:rPr lang="fr-FR" smtClean="0"/>
              <a:t>07/03/2025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D74EC52-CE89-4FF8-8D79-358BA46EB675}" type="slidenum">
              <a:rPr lang="fr-FR" smtClean="0"/>
              <a:t>‹#›</a:t>
            </a:fld>
            <a:endParaRPr lang="fr-FR"/>
          </a:p>
        </p:txBody>
      </p:sp>
    </p:spTree>
    <p:extLst>
      <p:ext uri="{BB962C8B-B14F-4D97-AF65-F5344CB8AC3E}">
        <p14:creationId xmlns:p14="http://schemas.microsoft.com/office/powerpoint/2010/main" val="401749807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D710A74-9489-4BAA-A4B6-7727B75435DB}" type="datetimeFigureOut">
              <a:rPr lang="fr-FR" smtClean="0"/>
              <a:t>07/03/2025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D74EC52-CE89-4FF8-8D79-358BA46EB675}" type="slidenum">
              <a:rPr lang="fr-FR" smtClean="0"/>
              <a:t>‹#›</a:t>
            </a:fld>
            <a:endParaRPr lang="fr-FR"/>
          </a:p>
        </p:txBody>
      </p:sp>
    </p:spTree>
    <p:extLst>
      <p:ext uri="{BB962C8B-B14F-4D97-AF65-F5344CB8AC3E}">
        <p14:creationId xmlns:p14="http://schemas.microsoft.com/office/powerpoint/2010/main" val="31566378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D710A74-9489-4BAA-A4B6-7727B75435DB}" type="datetimeFigureOut">
              <a:rPr lang="fr-FR" smtClean="0"/>
              <a:t>07/03/2025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D74EC52-CE89-4FF8-8D79-358BA46EB675}" type="slidenum">
              <a:rPr lang="fr-FR" smtClean="0"/>
              <a:t>‹#›</a:t>
            </a:fld>
            <a:endParaRPr lang="fr-FR"/>
          </a:p>
        </p:txBody>
      </p:sp>
    </p:spTree>
    <p:extLst>
      <p:ext uri="{BB962C8B-B14F-4D97-AF65-F5344CB8AC3E}">
        <p14:creationId xmlns:p14="http://schemas.microsoft.com/office/powerpoint/2010/main" val="285132774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D710A74-9489-4BAA-A4B6-7727B75435DB}" type="datetimeFigureOut">
              <a:rPr lang="fr-FR" smtClean="0"/>
              <a:t>07/03/2025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D74EC52-CE89-4FF8-8D79-358BA46EB675}" type="slidenum">
              <a:rPr lang="fr-FR" smtClean="0"/>
              <a:t>‹#›</a:t>
            </a:fld>
            <a:endParaRPr lang="fr-FR"/>
          </a:p>
        </p:txBody>
      </p:sp>
    </p:spTree>
    <p:extLst>
      <p:ext uri="{BB962C8B-B14F-4D97-AF65-F5344CB8AC3E}">
        <p14:creationId xmlns:p14="http://schemas.microsoft.com/office/powerpoint/2010/main" val="403720766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D710A74-9489-4BAA-A4B6-7727B75435DB}" type="datetimeFigureOut">
              <a:rPr lang="fr-FR" smtClean="0"/>
              <a:t>07/03/2025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D74EC52-CE89-4FF8-8D79-358BA46EB675}" type="slidenum">
              <a:rPr lang="fr-FR" smtClean="0"/>
              <a:t>‹#›</a:t>
            </a:fld>
            <a:endParaRPr lang="fr-FR"/>
          </a:p>
        </p:txBody>
      </p:sp>
    </p:spTree>
    <p:extLst>
      <p:ext uri="{BB962C8B-B14F-4D97-AF65-F5344CB8AC3E}">
        <p14:creationId xmlns:p14="http://schemas.microsoft.com/office/powerpoint/2010/main" val="309175409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D710A74-9489-4BAA-A4B6-7727B75435DB}" type="datetimeFigureOut">
              <a:rPr lang="fr-FR" smtClean="0"/>
              <a:t>07/03/2025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D74EC52-CE89-4FF8-8D79-358BA46EB675}" type="slidenum">
              <a:rPr lang="fr-FR" smtClean="0"/>
              <a:t>‹#›</a:t>
            </a:fld>
            <a:endParaRPr lang="fr-FR"/>
          </a:p>
        </p:txBody>
      </p:sp>
    </p:spTree>
    <p:extLst>
      <p:ext uri="{BB962C8B-B14F-4D97-AF65-F5344CB8AC3E}">
        <p14:creationId xmlns:p14="http://schemas.microsoft.com/office/powerpoint/2010/main" val="207109657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710A74-9489-4BAA-A4B6-7727B75435DB}" type="datetimeFigureOut">
              <a:rPr lang="fr-FR" smtClean="0"/>
              <a:t>07/03/2025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4EC52-CE89-4FF8-8D79-358BA46EB675}" type="slidenum">
              <a:rPr lang="fr-FR" smtClean="0"/>
              <a:t>‹#›</a:t>
            </a:fld>
            <a:endParaRPr lang="fr-FR"/>
          </a:p>
        </p:txBody>
      </p:sp>
    </p:spTree>
    <p:extLst>
      <p:ext uri="{BB962C8B-B14F-4D97-AF65-F5344CB8AC3E}">
        <p14:creationId xmlns:p14="http://schemas.microsoft.com/office/powerpoint/2010/main" val="1776031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pds-geosciences.wustl.edu/m2020/urn-nasa-pds-mars2020_supercam/document/SuperCam_PDS_Userguide.pdf#%5B%7B%22num%22%3A49%2C%22gen%22%3A0%7D%2C%7B%22name%22%3A%22XYZ%22%7D%2C69%2C601%2C0%5D" TargetMode="External"/><Relationship Id="rId2" Type="http://schemas.openxmlformats.org/officeDocument/2006/relationships/hyperlink" Target="https://pds-geosciences.wustl.edu/missions/mars2020/supercam.htm"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pds-geosciences.wustl.edu/m2020/urn-nasa-pds-mars2020_supercam/data_derived_spectra/" TargetMode="External"/><Relationship Id="rId4" Type="http://schemas.openxmlformats.org/officeDocument/2006/relationships/hyperlink" Target="https://pds-geosciences.wustl.edu/m2020/urn-nasa-pds-mars2020_supercam/data_calibrated_spectr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hyperlink" Target="https://pds-geosciences.wustl.edu/m2020/urn-nasa-pds-mars2020_supercam/data_observation_log/#:~:text=m2020_scam_masterlist.csv"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doi.org/10.1038/s41598-024-61494-5" TargetMode="External"/><Relationship Id="rId13" Type="http://schemas.openxmlformats.org/officeDocument/2006/relationships/hyperlink" Target="https://doi.org/10.1029/2022JE007474" TargetMode="External"/><Relationship Id="rId3" Type="http://schemas.openxmlformats.org/officeDocument/2006/relationships/hyperlink" Target="https://doi.org/10.1007/s11214-021-00807-w" TargetMode="External"/><Relationship Id="rId7" Type="http://schemas.openxmlformats.org/officeDocument/2006/relationships/hyperlink" Target="https://doi.org/10.1364/AO.447680" TargetMode="External"/><Relationship Id="rId12" Type="http://schemas.openxmlformats.org/officeDocument/2006/relationships/hyperlink" Target="https://doi.org/10.1029/2022JE007638" TargetMode="External"/><Relationship Id="rId2" Type="http://schemas.openxmlformats.org/officeDocument/2006/relationships/hyperlink" Target="https://doi.org/10.1007/s11214-020-00777-5" TargetMode="External"/><Relationship Id="rId1" Type="http://schemas.openxmlformats.org/officeDocument/2006/relationships/slideLayout" Target="../slideLayouts/slideLayout2.xml"/><Relationship Id="rId6" Type="http://schemas.openxmlformats.org/officeDocument/2006/relationships/hyperlink" Target="https://doi.org/10.1016/j.sab.2021.106341" TargetMode="External"/><Relationship Id="rId11" Type="http://schemas.openxmlformats.org/officeDocument/2006/relationships/hyperlink" Target="https://doi.org/10.1029/2022JE007463" TargetMode="External"/><Relationship Id="rId5" Type="http://schemas.openxmlformats.org/officeDocument/2006/relationships/hyperlink" Target="https://doi.org/10.1016/j.aca.2022.339837" TargetMode="External"/><Relationship Id="rId15" Type="http://schemas.openxmlformats.org/officeDocument/2006/relationships/hyperlink" Target="https://doi.org/10.1016/j.epsl.2025.119256" TargetMode="External"/><Relationship Id="rId10" Type="http://schemas.openxmlformats.org/officeDocument/2006/relationships/hyperlink" Target="https://doi.org/10.1126/sciadv.abo3399" TargetMode="External"/><Relationship Id="rId4" Type="http://schemas.openxmlformats.org/officeDocument/2006/relationships/hyperlink" Target="https://doi.org/10.1007/s11214-020-00764-w" TargetMode="External"/><Relationship Id="rId9" Type="http://schemas.openxmlformats.org/officeDocument/2006/relationships/hyperlink" Target="https://doi.org/10.22541/essoar.174051870.09576363/v1" TargetMode="External"/><Relationship Id="rId14" Type="http://schemas.openxmlformats.org/officeDocument/2006/relationships/hyperlink" Target="https://doi.org/10.1029/2024AV00124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23.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5935248" y="2194441"/>
            <a:ext cx="6035023" cy="1303707"/>
          </a:xfrm>
        </p:spPr>
        <p:txBody>
          <a:bodyPr anchor="ctr"/>
          <a:lstStyle/>
          <a:p>
            <a:r>
              <a:rPr lang="fr-FR"/>
              <a:t>Time-</a:t>
            </a:r>
            <a:r>
              <a:rPr lang="fr-FR" err="1"/>
              <a:t>resolved</a:t>
            </a:r>
            <a:r>
              <a:rPr lang="fr-FR"/>
              <a:t> Raman and luminescence </a:t>
            </a:r>
            <a:r>
              <a:rPr lang="fr-FR" err="1"/>
              <a:t>spectroscopy</a:t>
            </a:r>
            <a:endParaRPr lang="en-US" err="1"/>
          </a:p>
        </p:txBody>
      </p:sp>
      <p:sp>
        <p:nvSpPr>
          <p:cNvPr id="3" name="Espace réservé du texte 2"/>
          <p:cNvSpPr>
            <a:spLocks noGrp="1"/>
          </p:cNvSpPr>
          <p:nvPr>
            <p:ph type="body" sz="quarter" idx="15"/>
          </p:nvPr>
        </p:nvSpPr>
        <p:spPr>
          <a:xfrm>
            <a:off x="5975772" y="4591189"/>
            <a:ext cx="5511936" cy="820968"/>
          </a:xfrm>
        </p:spPr>
        <p:txBody>
          <a:bodyPr/>
          <a:lstStyle/>
          <a:p>
            <a:r>
              <a:rPr lang="fr-FR" sz="2800"/>
              <a:t>SuperCam Data Workshop</a:t>
            </a:r>
          </a:p>
        </p:txBody>
      </p:sp>
      <p:sp>
        <p:nvSpPr>
          <p:cNvPr id="4" name="Espace réservé du texte 3"/>
          <p:cNvSpPr>
            <a:spLocks noGrp="1"/>
          </p:cNvSpPr>
          <p:nvPr>
            <p:ph type="body" sz="quarter" idx="16"/>
          </p:nvPr>
        </p:nvSpPr>
        <p:spPr>
          <a:xfrm>
            <a:off x="5977920" y="3833118"/>
            <a:ext cx="5802547" cy="463061"/>
          </a:xfrm>
        </p:spPr>
        <p:txBody>
          <a:bodyPr/>
          <a:lstStyle/>
          <a:p>
            <a:r>
              <a:rPr lang="fr-FR" sz="2000" err="1">
                <a:ea typeface="Calibri Light"/>
                <a:cs typeface="Calibri Light"/>
              </a:rPr>
              <a:t>Presented</a:t>
            </a:r>
            <a:r>
              <a:rPr lang="fr-FR" sz="2000">
                <a:ea typeface="Calibri Light"/>
                <a:cs typeface="Calibri Light"/>
              </a:rPr>
              <a:t> by </a:t>
            </a:r>
            <a:r>
              <a:rPr lang="fr-FR" sz="2000" u="sng">
                <a:ea typeface="Calibri Light"/>
                <a:cs typeface="Calibri Light"/>
              </a:rPr>
              <a:t>A. </a:t>
            </a:r>
            <a:r>
              <a:rPr lang="fr-FR" sz="2000" u="sng" err="1">
                <a:ea typeface="Calibri Light"/>
                <a:cs typeface="Calibri Light"/>
              </a:rPr>
              <a:t>Ollila</a:t>
            </a:r>
            <a:r>
              <a:rPr lang="fr-FR" sz="2000">
                <a:ea typeface="Calibri Light"/>
                <a:cs typeface="Calibri Light"/>
              </a:rPr>
              <a:t> on </a:t>
            </a:r>
            <a:r>
              <a:rPr lang="fr-FR" sz="2000" err="1">
                <a:ea typeface="Calibri Light"/>
                <a:cs typeface="Calibri Light"/>
              </a:rPr>
              <a:t>behalf</a:t>
            </a:r>
            <a:r>
              <a:rPr lang="fr-FR" sz="2000">
                <a:ea typeface="Calibri Light"/>
                <a:cs typeface="Calibri Light"/>
              </a:rPr>
              <a:t> of the Raman WG</a:t>
            </a:r>
          </a:p>
          <a:p>
            <a:r>
              <a:rPr lang="fr-FR" sz="2000">
                <a:ea typeface="Calibri Light"/>
                <a:cs typeface="Calibri Light"/>
              </a:rPr>
              <a:t>Points of contact: E. Clavé &amp; J.A. Manrique</a:t>
            </a:r>
          </a:p>
        </p:txBody>
      </p:sp>
      <p:sp>
        <p:nvSpPr>
          <p:cNvPr id="6" name="Espace réservé du texte 5"/>
          <p:cNvSpPr>
            <a:spLocks noGrp="1"/>
          </p:cNvSpPr>
          <p:nvPr>
            <p:ph type="body" sz="quarter" idx="18"/>
          </p:nvPr>
        </p:nvSpPr>
        <p:spPr>
          <a:xfrm>
            <a:off x="5975772" y="5166823"/>
            <a:ext cx="4266877" cy="353658"/>
          </a:xfrm>
        </p:spPr>
        <p:txBody>
          <a:bodyPr/>
          <a:lstStyle/>
          <a:p>
            <a:r>
              <a:rPr lang="fr-FR"/>
              <a:t>LPSC, The </a:t>
            </a:r>
            <a:r>
              <a:rPr lang="fr-FR" err="1"/>
              <a:t>Woodlands</a:t>
            </a:r>
            <a:r>
              <a:rPr lang="fr-FR"/>
              <a:t>, Texas, USA</a:t>
            </a:r>
          </a:p>
          <a:p>
            <a:r>
              <a:rPr lang="fr-FR"/>
              <a:t>Tuesday, March 11, 2025</a:t>
            </a:r>
          </a:p>
        </p:txBody>
      </p:sp>
      <p:pic>
        <p:nvPicPr>
          <p:cNvPr id="7"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9165" y="5410353"/>
            <a:ext cx="2856287" cy="1231582"/>
          </a:xfrm>
          <a:prstGeom prst="rect">
            <a:avLst/>
          </a:prstGeom>
        </p:spPr>
      </p:pic>
    </p:spTree>
    <p:extLst>
      <p:ext uri="{BB962C8B-B14F-4D97-AF65-F5344CB8AC3E}">
        <p14:creationId xmlns:p14="http://schemas.microsoft.com/office/powerpoint/2010/main" val="2215410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D291F-5B9B-E0DB-59B9-D9F812B7C829}"/>
              </a:ext>
            </a:extLst>
          </p:cNvPr>
          <p:cNvSpPr>
            <a:spLocks noGrp="1"/>
          </p:cNvSpPr>
          <p:nvPr>
            <p:ph type="title"/>
          </p:nvPr>
        </p:nvSpPr>
        <p:spPr>
          <a:xfrm>
            <a:off x="245806" y="78540"/>
            <a:ext cx="11641394" cy="804914"/>
          </a:xfrm>
        </p:spPr>
        <p:txBody>
          <a:bodyPr>
            <a:noAutofit/>
          </a:bodyPr>
          <a:lstStyle/>
          <a:p>
            <a:r>
              <a:rPr lang="es-ES" sz="3600" err="1"/>
              <a:t>Raman</a:t>
            </a:r>
            <a:r>
              <a:rPr lang="es-ES" sz="3600"/>
              <a:t> data pipeline &amp; </a:t>
            </a:r>
            <a:r>
              <a:rPr lang="es-ES" sz="3600" err="1">
                <a:solidFill>
                  <a:schemeClr val="accent5"/>
                </a:solidFill>
              </a:rPr>
              <a:t>Products</a:t>
            </a:r>
            <a:r>
              <a:rPr lang="es-ES" sz="3600">
                <a:solidFill>
                  <a:schemeClr val="accent5"/>
                </a:solidFill>
              </a:rPr>
              <a:t> </a:t>
            </a:r>
            <a:r>
              <a:rPr lang="es-ES" sz="3600" err="1">
                <a:solidFill>
                  <a:schemeClr val="accent5"/>
                </a:solidFill>
              </a:rPr>
              <a:t>available</a:t>
            </a:r>
            <a:r>
              <a:rPr lang="es-ES" sz="3600">
                <a:solidFill>
                  <a:schemeClr val="accent5"/>
                </a:solidFill>
              </a:rPr>
              <a:t> </a:t>
            </a:r>
            <a:r>
              <a:rPr lang="es-ES" sz="3600" err="1">
                <a:solidFill>
                  <a:schemeClr val="accent5"/>
                </a:solidFill>
              </a:rPr>
              <a:t>on</a:t>
            </a:r>
            <a:r>
              <a:rPr lang="es-ES" sz="3600">
                <a:solidFill>
                  <a:schemeClr val="accent5"/>
                </a:solidFill>
              </a:rPr>
              <a:t> PDS</a:t>
            </a:r>
          </a:p>
        </p:txBody>
      </p:sp>
      <p:sp>
        <p:nvSpPr>
          <p:cNvPr id="26" name="CuadroTexto 25">
            <a:extLst>
              <a:ext uri="{FF2B5EF4-FFF2-40B4-BE49-F238E27FC236}">
                <a16:creationId xmlns:a16="http://schemas.microsoft.com/office/drawing/2014/main" id="{34055A87-4949-A749-AC26-4F47AD668A85}"/>
              </a:ext>
            </a:extLst>
          </p:cNvPr>
          <p:cNvSpPr txBox="1"/>
          <p:nvPr/>
        </p:nvSpPr>
        <p:spPr>
          <a:xfrm>
            <a:off x="5523496" y="1429129"/>
            <a:ext cx="6421810" cy="4093428"/>
          </a:xfrm>
          <a:prstGeom prst="rect">
            <a:avLst/>
          </a:prstGeom>
          <a:noFill/>
          <a:ln>
            <a:solidFill>
              <a:schemeClr val="tx1"/>
            </a:solidFill>
          </a:ln>
        </p:spPr>
        <p:txBody>
          <a:bodyPr wrap="square" lIns="91440" tIns="45720" rIns="91440" bIns="45720" rtlCol="0" anchor="t">
            <a:spAutoFit/>
          </a:bodyPr>
          <a:lstStyle/>
          <a:p>
            <a:r>
              <a:rPr lang="es-ES" sz="1400" dirty="0" err="1">
                <a:ea typeface="Calibri"/>
                <a:cs typeface="Calibri"/>
              </a:rPr>
              <a:t>SuperCam</a:t>
            </a:r>
            <a:r>
              <a:rPr lang="es-ES" sz="1400" dirty="0">
                <a:ea typeface="Calibri"/>
                <a:cs typeface="Calibri"/>
              </a:rPr>
              <a:t> PDS page: </a:t>
            </a:r>
            <a:r>
              <a:rPr lang="en-US" sz="1400" dirty="0">
                <a:ea typeface="Calibri"/>
                <a:cs typeface="Calibri"/>
                <a:hlinkClick r:id="rId2"/>
              </a:rPr>
              <a:t>https://pds-geosciences.wustl.edu/missions/mars2020/supercam.htm</a:t>
            </a:r>
            <a:endParaRPr lang="es-ES" sz="1400" dirty="0">
              <a:ea typeface="Calibri"/>
              <a:cs typeface="Calibri"/>
            </a:endParaRPr>
          </a:p>
          <a:p>
            <a:endParaRPr lang="en-US" sz="1400" dirty="0">
              <a:ea typeface="Calibri"/>
              <a:cs typeface="Calibri"/>
            </a:endParaRPr>
          </a:p>
          <a:p>
            <a:r>
              <a:rPr lang="es-ES" sz="1400" dirty="0" err="1">
                <a:ea typeface="Calibri"/>
                <a:cs typeface="Calibri"/>
              </a:rPr>
              <a:t>Details</a:t>
            </a:r>
            <a:r>
              <a:rPr lang="es-ES" sz="1400" dirty="0">
                <a:ea typeface="Calibri"/>
                <a:cs typeface="Calibri"/>
              </a:rPr>
              <a:t> </a:t>
            </a:r>
            <a:r>
              <a:rPr lang="es-ES" sz="1400" dirty="0" err="1">
                <a:ea typeface="Calibri"/>
                <a:cs typeface="Calibri"/>
              </a:rPr>
              <a:t>on</a:t>
            </a:r>
            <a:r>
              <a:rPr lang="es-ES" sz="1400" dirty="0">
                <a:ea typeface="Calibri"/>
                <a:cs typeface="Calibri"/>
              </a:rPr>
              <a:t> </a:t>
            </a:r>
            <a:r>
              <a:rPr lang="es-ES" sz="1400" dirty="0" err="1">
                <a:ea typeface="Calibri"/>
                <a:cs typeface="Calibri"/>
              </a:rPr>
              <a:t>each</a:t>
            </a:r>
            <a:r>
              <a:rPr lang="es-ES" sz="1400" dirty="0">
                <a:ea typeface="Calibri"/>
                <a:cs typeface="Calibri"/>
              </a:rPr>
              <a:t> </a:t>
            </a:r>
            <a:r>
              <a:rPr lang="es-ES" sz="1400" dirty="0" err="1">
                <a:ea typeface="Calibri"/>
                <a:cs typeface="Calibri"/>
              </a:rPr>
              <a:t>processing</a:t>
            </a:r>
            <a:r>
              <a:rPr lang="es-ES" sz="1400" dirty="0">
                <a:ea typeface="Calibri"/>
                <a:cs typeface="Calibri"/>
              </a:rPr>
              <a:t> step </a:t>
            </a:r>
            <a:r>
              <a:rPr lang="es-ES" sz="1400" dirty="0" err="1">
                <a:ea typeface="Calibri"/>
                <a:cs typeface="Calibri"/>
              </a:rPr>
              <a:t>on</a:t>
            </a:r>
            <a:r>
              <a:rPr lang="es-ES" sz="1400" dirty="0">
                <a:ea typeface="Calibri"/>
                <a:cs typeface="Calibri"/>
              </a:rPr>
              <a:t> </a:t>
            </a:r>
            <a:r>
              <a:rPr lang="es-ES" sz="1400" dirty="0" err="1">
                <a:ea typeface="Calibri"/>
                <a:cs typeface="Calibri"/>
              </a:rPr>
              <a:t>the</a:t>
            </a:r>
            <a:r>
              <a:rPr lang="es-ES" sz="1400" dirty="0">
                <a:ea typeface="Calibri"/>
                <a:cs typeface="Calibri"/>
              </a:rPr>
              <a:t> PDS </a:t>
            </a:r>
            <a:r>
              <a:rPr lang="es-ES" sz="1400" dirty="0" err="1">
                <a:ea typeface="Calibri"/>
                <a:cs typeface="Calibri"/>
                <a:hlinkClick r:id="rId3"/>
              </a:rPr>
              <a:t>here</a:t>
            </a:r>
            <a:endParaRPr lang="es-ES" sz="1400" dirty="0">
              <a:ea typeface="Calibri"/>
              <a:cs typeface="Calibri"/>
            </a:endParaRPr>
          </a:p>
          <a:p>
            <a:r>
              <a:rPr lang="es-ES" sz="1400" dirty="0" err="1">
                <a:ea typeface="Calibri"/>
                <a:cs typeface="Calibri"/>
              </a:rPr>
              <a:t>Also</a:t>
            </a:r>
            <a:r>
              <a:rPr lang="es-ES" sz="1400" dirty="0">
                <a:ea typeface="Calibri"/>
                <a:cs typeface="Calibri"/>
              </a:rPr>
              <a:t> </a:t>
            </a:r>
            <a:r>
              <a:rPr lang="es-ES" sz="1400" dirty="0" err="1">
                <a:ea typeface="Calibri"/>
                <a:cs typeface="Calibri"/>
              </a:rPr>
              <a:t>presented</a:t>
            </a:r>
            <a:r>
              <a:rPr lang="es-ES" sz="1400" dirty="0">
                <a:ea typeface="Calibri"/>
                <a:cs typeface="Calibri"/>
              </a:rPr>
              <a:t> in </a:t>
            </a:r>
            <a:r>
              <a:rPr lang="es-ES" sz="1400" dirty="0" err="1">
                <a:ea typeface="Calibri"/>
                <a:cs typeface="Calibri"/>
              </a:rPr>
              <a:t>Lopez</a:t>
            </a:r>
            <a:r>
              <a:rPr lang="es-ES" sz="1400" dirty="0">
                <a:ea typeface="Calibri"/>
                <a:cs typeface="Calibri"/>
              </a:rPr>
              <a:t>-Reyes et al., sub (1000 </a:t>
            </a:r>
            <a:r>
              <a:rPr lang="es-ES" sz="1400" dirty="0" err="1">
                <a:ea typeface="Calibri"/>
                <a:cs typeface="Calibri"/>
              </a:rPr>
              <a:t>sols</a:t>
            </a:r>
            <a:r>
              <a:rPr lang="es-ES" sz="1400" dirty="0">
                <a:ea typeface="Calibri"/>
                <a:cs typeface="Calibri"/>
              </a:rPr>
              <a:t> </a:t>
            </a:r>
            <a:r>
              <a:rPr lang="es-ES" sz="1400" dirty="0" err="1">
                <a:ea typeface="Calibri"/>
                <a:cs typeface="Calibri"/>
              </a:rPr>
              <a:t>overview</a:t>
            </a:r>
            <a:r>
              <a:rPr lang="es-ES" sz="1400" dirty="0">
                <a:ea typeface="Calibri"/>
                <a:cs typeface="Calibri"/>
              </a:rPr>
              <a:t>)</a:t>
            </a:r>
          </a:p>
          <a:p>
            <a:endParaRPr lang="es-ES" sz="1400" dirty="0">
              <a:ea typeface="Calibri"/>
              <a:cs typeface="Calibri"/>
            </a:endParaRPr>
          </a:p>
          <a:p>
            <a:pPr marL="285750" indent="-285750">
              <a:buFont typeface="Wingdings"/>
              <a:buChar char="Ø"/>
            </a:pPr>
            <a:r>
              <a:rPr lang="es-ES" sz="1400" b="1" dirty="0" err="1">
                <a:ea typeface="Calibri"/>
                <a:cs typeface="Calibri"/>
              </a:rPr>
              <a:t>users</a:t>
            </a:r>
            <a:r>
              <a:rPr lang="es-ES" sz="1400" b="1" dirty="0">
                <a:ea typeface="Calibri"/>
                <a:cs typeface="Calibri"/>
              </a:rPr>
              <a:t> are </a:t>
            </a:r>
            <a:r>
              <a:rPr lang="es-ES" sz="1400" b="1" dirty="0" err="1">
                <a:ea typeface="Calibri"/>
                <a:cs typeface="Calibri"/>
              </a:rPr>
              <a:t>strongly</a:t>
            </a:r>
            <a:r>
              <a:rPr lang="es-ES" sz="1400" b="1" dirty="0">
                <a:ea typeface="Calibri"/>
                <a:cs typeface="Calibri"/>
              </a:rPr>
              <a:t> </a:t>
            </a:r>
            <a:r>
              <a:rPr lang="es-ES" sz="1400" b="1" dirty="0" err="1">
                <a:ea typeface="Calibri"/>
                <a:cs typeface="Calibri"/>
              </a:rPr>
              <a:t>encouraged</a:t>
            </a:r>
            <a:r>
              <a:rPr lang="es-ES" sz="1400" b="1" dirty="0">
                <a:ea typeface="Calibri"/>
                <a:cs typeface="Calibri"/>
              </a:rPr>
              <a:t> </a:t>
            </a:r>
            <a:r>
              <a:rPr lang="es-ES" sz="1400" b="1" dirty="0" err="1">
                <a:ea typeface="Calibri"/>
                <a:cs typeface="Calibri"/>
              </a:rPr>
              <a:t>to</a:t>
            </a:r>
            <a:r>
              <a:rPr lang="es-ES" sz="1400" b="1" dirty="0">
                <a:ea typeface="Calibri"/>
                <a:cs typeface="Calibri"/>
              </a:rPr>
              <a:t> use </a:t>
            </a:r>
            <a:r>
              <a:rPr lang="es-ES" sz="1400" b="1" dirty="0" err="1">
                <a:ea typeface="Calibri"/>
                <a:cs typeface="Calibri"/>
              </a:rPr>
              <a:t>calibrated</a:t>
            </a:r>
            <a:r>
              <a:rPr lang="es-ES" sz="1400" b="1" dirty="0">
                <a:ea typeface="Calibri"/>
                <a:cs typeface="Calibri"/>
              </a:rPr>
              <a:t> data</a:t>
            </a:r>
            <a:r>
              <a:rPr lang="es-ES" sz="1400" dirty="0">
                <a:ea typeface="Calibri"/>
                <a:cs typeface="Calibri"/>
              </a:rPr>
              <a:t> (</a:t>
            </a:r>
            <a:r>
              <a:rPr lang="es-ES" sz="1400" dirty="0" err="1">
                <a:ea typeface="Calibri"/>
                <a:cs typeface="Calibri"/>
              </a:rPr>
              <a:t>CDRs</a:t>
            </a:r>
            <a:r>
              <a:rPr lang="es-ES" sz="1400" dirty="0">
                <a:ea typeface="Calibri"/>
                <a:cs typeface="Calibri"/>
              </a:rPr>
              <a:t>, </a:t>
            </a:r>
            <a:r>
              <a:rPr lang="es-ES" sz="1400" dirty="0" err="1">
                <a:ea typeface="Calibri"/>
                <a:cs typeface="Calibri"/>
                <a:hlinkClick r:id="rId4"/>
              </a:rPr>
              <a:t>here</a:t>
            </a:r>
            <a:r>
              <a:rPr lang="es-ES" sz="1400" dirty="0">
                <a:ea typeface="Calibri"/>
                <a:cs typeface="Calibri"/>
              </a:rPr>
              <a:t>) </a:t>
            </a:r>
            <a:r>
              <a:rPr lang="es-ES" sz="1400" b="1" dirty="0">
                <a:ea typeface="Calibri"/>
                <a:cs typeface="Calibri"/>
              </a:rPr>
              <a:t>and </a:t>
            </a:r>
            <a:r>
              <a:rPr lang="es-ES" sz="1400" b="1" dirty="0" err="1">
                <a:ea typeface="Calibri"/>
                <a:cs typeface="Calibri"/>
              </a:rPr>
              <a:t>refer</a:t>
            </a:r>
            <a:r>
              <a:rPr lang="es-ES" sz="1400" b="1" dirty="0">
                <a:ea typeface="Calibri"/>
                <a:cs typeface="Calibri"/>
              </a:rPr>
              <a:t> </a:t>
            </a:r>
            <a:r>
              <a:rPr lang="es-ES" sz="1400" b="1" dirty="0" err="1">
                <a:ea typeface="Calibri"/>
                <a:cs typeface="Calibri"/>
              </a:rPr>
              <a:t>to</a:t>
            </a:r>
            <a:r>
              <a:rPr lang="es-ES" sz="1400" b="1" dirty="0">
                <a:ea typeface="Calibri"/>
                <a:cs typeface="Calibri"/>
              </a:rPr>
              <a:t> </a:t>
            </a:r>
            <a:r>
              <a:rPr lang="es-ES" sz="1400" b="1" dirty="0" err="1">
                <a:ea typeface="Calibri"/>
                <a:cs typeface="Calibri"/>
              </a:rPr>
              <a:t>the</a:t>
            </a:r>
            <a:r>
              <a:rPr lang="es-ES" sz="1400" b="1" dirty="0">
                <a:ea typeface="Calibri"/>
                <a:cs typeface="Calibri"/>
              </a:rPr>
              <a:t> </a:t>
            </a:r>
            <a:r>
              <a:rPr lang="es-ES" sz="1400" b="1" dirty="0" err="1">
                <a:ea typeface="Calibri"/>
                <a:cs typeface="Calibri"/>
              </a:rPr>
              <a:t>list</a:t>
            </a:r>
            <a:r>
              <a:rPr lang="es-ES" sz="1400" b="1" dirty="0">
                <a:ea typeface="Calibri"/>
                <a:cs typeface="Calibri"/>
              </a:rPr>
              <a:t> </a:t>
            </a:r>
            <a:r>
              <a:rPr lang="es-ES" sz="1400" b="1" dirty="0" err="1">
                <a:ea typeface="Calibri"/>
                <a:cs typeface="Calibri"/>
              </a:rPr>
              <a:t>of</a:t>
            </a:r>
            <a:r>
              <a:rPr lang="es-ES" sz="1400" b="1" dirty="0">
                <a:ea typeface="Calibri"/>
                <a:cs typeface="Calibri"/>
              </a:rPr>
              <a:t> </a:t>
            </a:r>
            <a:r>
              <a:rPr lang="es-ES" sz="1400" b="1" dirty="0" err="1">
                <a:ea typeface="Calibri"/>
                <a:cs typeface="Calibri"/>
              </a:rPr>
              <a:t>signatures</a:t>
            </a:r>
            <a:r>
              <a:rPr lang="es-ES" sz="1400" dirty="0">
                <a:ea typeface="Calibri"/>
                <a:cs typeface="Calibri"/>
              </a:rPr>
              <a:t> ("</a:t>
            </a:r>
            <a:r>
              <a:rPr lang="es-ES" sz="1400" dirty="0" err="1">
                <a:ea typeface="Calibri"/>
                <a:cs typeface="Calibri"/>
              </a:rPr>
              <a:t>derived</a:t>
            </a:r>
            <a:r>
              <a:rPr lang="es-ES" sz="1400" dirty="0">
                <a:ea typeface="Calibri"/>
                <a:cs typeface="Calibri"/>
              </a:rPr>
              <a:t> </a:t>
            </a:r>
            <a:r>
              <a:rPr lang="es-ES" sz="1400" dirty="0" err="1">
                <a:ea typeface="Calibri"/>
                <a:cs typeface="Calibri"/>
              </a:rPr>
              <a:t>spectra</a:t>
            </a:r>
            <a:r>
              <a:rPr lang="es-ES" sz="1400" dirty="0">
                <a:ea typeface="Calibri"/>
                <a:cs typeface="Calibri"/>
              </a:rPr>
              <a:t> data </a:t>
            </a:r>
            <a:r>
              <a:rPr lang="es-ES" sz="1400" dirty="0" err="1">
                <a:ea typeface="Calibri"/>
                <a:cs typeface="Calibri"/>
              </a:rPr>
              <a:t>collection</a:t>
            </a:r>
            <a:r>
              <a:rPr lang="es-ES" sz="1400" dirty="0">
                <a:ea typeface="Calibri"/>
                <a:cs typeface="Calibri"/>
              </a:rPr>
              <a:t>", </a:t>
            </a:r>
            <a:r>
              <a:rPr lang="es-ES" sz="1400" dirty="0" err="1">
                <a:ea typeface="Calibri"/>
                <a:cs typeface="Calibri"/>
                <a:hlinkClick r:id="rId5"/>
              </a:rPr>
              <a:t>here</a:t>
            </a:r>
            <a:r>
              <a:rPr lang="es-ES" sz="1400" dirty="0">
                <a:ea typeface="Calibri"/>
                <a:cs typeface="Calibri"/>
              </a:rPr>
              <a:t>), </a:t>
            </a:r>
            <a:r>
              <a:rPr lang="es-ES" sz="1400" dirty="0" err="1">
                <a:ea typeface="Calibri"/>
                <a:cs typeface="Calibri"/>
              </a:rPr>
              <a:t>updated</a:t>
            </a:r>
            <a:r>
              <a:rPr lang="es-ES" sz="1400" dirty="0">
                <a:ea typeface="Calibri"/>
                <a:cs typeface="Calibri"/>
              </a:rPr>
              <a:t> </a:t>
            </a:r>
            <a:r>
              <a:rPr lang="es-ES" sz="1400" dirty="0" err="1">
                <a:ea typeface="Calibri"/>
                <a:cs typeface="Calibri"/>
              </a:rPr>
              <a:t>every</a:t>
            </a:r>
            <a:r>
              <a:rPr lang="es-ES" sz="1400" dirty="0">
                <a:ea typeface="Calibri"/>
                <a:cs typeface="Calibri"/>
              </a:rPr>
              <a:t> 6 </a:t>
            </a:r>
            <a:r>
              <a:rPr lang="es-ES" sz="1400" dirty="0" err="1">
                <a:ea typeface="Calibri"/>
                <a:cs typeface="Calibri"/>
              </a:rPr>
              <a:t>months</a:t>
            </a:r>
            <a:endParaRPr lang="es-ES" sz="1400" dirty="0">
              <a:ea typeface="Calibri"/>
              <a:cs typeface="Calibri"/>
            </a:endParaRPr>
          </a:p>
          <a:p>
            <a:pPr marL="285750" indent="-285750">
              <a:buFont typeface="Wingdings"/>
              <a:buChar char="Ø"/>
            </a:pPr>
            <a:endParaRPr lang="es-ES" sz="1400" dirty="0">
              <a:ea typeface="Calibri"/>
              <a:cs typeface="Calibri"/>
            </a:endParaRPr>
          </a:p>
          <a:p>
            <a:pPr marL="285750" indent="-285750">
              <a:buFont typeface="Wingdings"/>
              <a:buChar char="Ø"/>
            </a:pPr>
            <a:endParaRPr lang="es-ES" sz="1400" dirty="0">
              <a:ea typeface="Calibri"/>
              <a:cs typeface="Calibri"/>
            </a:endParaRPr>
          </a:p>
          <a:p>
            <a:pPr marL="285750" indent="-285750">
              <a:buFont typeface="Wingdings"/>
              <a:buChar char="Ø"/>
            </a:pPr>
            <a:endParaRPr lang="es-ES" sz="1400" dirty="0">
              <a:ea typeface="Calibri"/>
              <a:cs typeface="Calibri"/>
            </a:endParaRPr>
          </a:p>
          <a:p>
            <a:pPr marL="285750" indent="-285750">
              <a:buFont typeface="Wingdings"/>
              <a:buChar char="Ø"/>
            </a:pPr>
            <a:endParaRPr lang="es-ES" sz="1400" dirty="0">
              <a:ea typeface="Calibri"/>
              <a:cs typeface="Calibri"/>
            </a:endParaRPr>
          </a:p>
          <a:p>
            <a:pPr marL="285750" indent="-285750">
              <a:buFont typeface="Wingdings"/>
              <a:buChar char="Ø"/>
            </a:pPr>
            <a:endParaRPr lang="es-ES" sz="1400" dirty="0">
              <a:ea typeface="Calibri"/>
              <a:cs typeface="Calibri"/>
            </a:endParaRPr>
          </a:p>
          <a:p>
            <a:pPr marL="285750" indent="-285750">
              <a:buFont typeface="Wingdings"/>
              <a:buChar char="Ø"/>
            </a:pPr>
            <a:endParaRPr lang="es-ES" sz="1400" dirty="0">
              <a:ea typeface="Calibri"/>
              <a:cs typeface="Calibri"/>
            </a:endParaRPr>
          </a:p>
          <a:p>
            <a:endParaRPr lang="es-ES" sz="1400" dirty="0">
              <a:ea typeface="Calibri"/>
              <a:cs typeface="Calibri"/>
            </a:endParaRPr>
          </a:p>
          <a:p>
            <a:endParaRPr lang="es-ES" dirty="0">
              <a:ea typeface="Calibri"/>
              <a:cs typeface="Calibri"/>
            </a:endParaRPr>
          </a:p>
          <a:p>
            <a:endParaRPr lang="es-ES" dirty="0">
              <a:ea typeface="Calibri"/>
              <a:cs typeface="Calibri"/>
            </a:endParaRPr>
          </a:p>
        </p:txBody>
      </p:sp>
      <p:sp>
        <p:nvSpPr>
          <p:cNvPr id="5" name="ZoneTexte 4"/>
          <p:cNvSpPr txBox="1"/>
          <p:nvPr/>
        </p:nvSpPr>
        <p:spPr>
          <a:xfrm>
            <a:off x="412880" y="913664"/>
            <a:ext cx="1360117" cy="369332"/>
          </a:xfrm>
          <a:prstGeom prst="rect">
            <a:avLst/>
          </a:prstGeom>
          <a:noFill/>
        </p:spPr>
        <p:txBody>
          <a:bodyPr wrap="none" rtlCol="0">
            <a:spAutoFit/>
          </a:bodyPr>
          <a:lstStyle/>
          <a:p>
            <a:pPr algn="ctr"/>
            <a:r>
              <a:rPr lang="en-US" b="1"/>
              <a:t>Dark </a:t>
            </a:r>
            <a:r>
              <a:rPr lang="en-US" b="1" err="1"/>
              <a:t>coadds</a:t>
            </a:r>
            <a:endParaRPr lang="fr-FR" b="1"/>
          </a:p>
        </p:txBody>
      </p:sp>
      <p:sp>
        <p:nvSpPr>
          <p:cNvPr id="18" name="ZoneTexte 17"/>
          <p:cNvSpPr txBox="1"/>
          <p:nvPr/>
        </p:nvSpPr>
        <p:spPr>
          <a:xfrm>
            <a:off x="2653174" y="913664"/>
            <a:ext cx="1502271" cy="369332"/>
          </a:xfrm>
          <a:prstGeom prst="rect">
            <a:avLst/>
          </a:prstGeom>
          <a:noFill/>
        </p:spPr>
        <p:txBody>
          <a:bodyPr wrap="none" rtlCol="0">
            <a:spAutoFit/>
          </a:bodyPr>
          <a:lstStyle/>
          <a:p>
            <a:pPr algn="ctr"/>
            <a:r>
              <a:rPr lang="en-US" b="1"/>
              <a:t>Active </a:t>
            </a:r>
            <a:r>
              <a:rPr lang="en-US" b="1" err="1"/>
              <a:t>coadds</a:t>
            </a:r>
            <a:endParaRPr lang="fr-FR" b="1"/>
          </a:p>
        </p:txBody>
      </p:sp>
      <p:sp>
        <p:nvSpPr>
          <p:cNvPr id="19" name="ZoneTexte 18"/>
          <p:cNvSpPr txBox="1"/>
          <p:nvPr/>
        </p:nvSpPr>
        <p:spPr>
          <a:xfrm>
            <a:off x="101322" y="1408010"/>
            <a:ext cx="1983236" cy="338554"/>
          </a:xfrm>
          <a:prstGeom prst="rect">
            <a:avLst/>
          </a:prstGeom>
          <a:noFill/>
        </p:spPr>
        <p:txBody>
          <a:bodyPr wrap="none" rtlCol="0">
            <a:spAutoFit/>
          </a:bodyPr>
          <a:lstStyle/>
          <a:p>
            <a:pPr algn="ctr"/>
            <a:r>
              <a:rPr lang="en-US" sz="1600" i="1"/>
              <a:t>Shot 2 Shot </a:t>
            </a:r>
            <a:r>
              <a:rPr lang="en-US" sz="1600" i="1" err="1"/>
              <a:t>Despiking</a:t>
            </a:r>
            <a:endParaRPr lang="fr-FR" sz="1600" i="1"/>
          </a:p>
        </p:txBody>
      </p:sp>
      <p:sp>
        <p:nvSpPr>
          <p:cNvPr id="21" name="ZoneTexte 20"/>
          <p:cNvSpPr txBox="1"/>
          <p:nvPr/>
        </p:nvSpPr>
        <p:spPr>
          <a:xfrm>
            <a:off x="2412691" y="1356048"/>
            <a:ext cx="1983236" cy="338554"/>
          </a:xfrm>
          <a:prstGeom prst="rect">
            <a:avLst/>
          </a:prstGeom>
          <a:noFill/>
        </p:spPr>
        <p:txBody>
          <a:bodyPr wrap="none" rtlCol="0">
            <a:spAutoFit/>
          </a:bodyPr>
          <a:lstStyle/>
          <a:p>
            <a:pPr algn="ctr"/>
            <a:r>
              <a:rPr lang="en-US" sz="1600" i="1"/>
              <a:t>Shot 2 Shot </a:t>
            </a:r>
            <a:r>
              <a:rPr lang="en-US" sz="1600" i="1" err="1"/>
              <a:t>Despiking</a:t>
            </a:r>
            <a:endParaRPr lang="fr-FR" sz="1600" i="1"/>
          </a:p>
        </p:txBody>
      </p:sp>
      <p:sp>
        <p:nvSpPr>
          <p:cNvPr id="27" name="ZoneTexte 26"/>
          <p:cNvSpPr txBox="1"/>
          <p:nvPr/>
        </p:nvSpPr>
        <p:spPr>
          <a:xfrm>
            <a:off x="319842" y="1871578"/>
            <a:ext cx="1546193" cy="338554"/>
          </a:xfrm>
          <a:prstGeom prst="rect">
            <a:avLst/>
          </a:prstGeom>
          <a:noFill/>
        </p:spPr>
        <p:txBody>
          <a:bodyPr wrap="none" rtlCol="0">
            <a:spAutoFit/>
          </a:bodyPr>
          <a:lstStyle/>
          <a:p>
            <a:pPr algn="ctr"/>
            <a:r>
              <a:rPr lang="en-US" sz="1600" i="1"/>
              <a:t>Averaging Darks</a:t>
            </a:r>
            <a:endParaRPr lang="fr-FR" sz="1600" i="1"/>
          </a:p>
        </p:txBody>
      </p:sp>
      <p:sp>
        <p:nvSpPr>
          <p:cNvPr id="28" name="ZoneTexte 27"/>
          <p:cNvSpPr txBox="1"/>
          <p:nvPr/>
        </p:nvSpPr>
        <p:spPr>
          <a:xfrm>
            <a:off x="2336518" y="4652986"/>
            <a:ext cx="2122889" cy="338554"/>
          </a:xfrm>
          <a:prstGeom prst="rect">
            <a:avLst/>
          </a:prstGeom>
          <a:noFill/>
        </p:spPr>
        <p:txBody>
          <a:bodyPr wrap="none" rtlCol="0">
            <a:spAutoFit/>
          </a:bodyPr>
          <a:lstStyle/>
          <a:p>
            <a:pPr algn="ctr"/>
            <a:r>
              <a:rPr lang="en-US" sz="1600" i="1"/>
              <a:t>Wavelength calibration</a:t>
            </a:r>
            <a:endParaRPr lang="fr-FR" sz="1600" i="1"/>
          </a:p>
        </p:txBody>
      </p:sp>
      <p:sp>
        <p:nvSpPr>
          <p:cNvPr id="39" name="ZoneTexte 38"/>
          <p:cNvSpPr txBox="1"/>
          <p:nvPr/>
        </p:nvSpPr>
        <p:spPr>
          <a:xfrm>
            <a:off x="2382331" y="2798714"/>
            <a:ext cx="2031262" cy="338554"/>
          </a:xfrm>
          <a:prstGeom prst="rect">
            <a:avLst/>
          </a:prstGeom>
          <a:noFill/>
        </p:spPr>
        <p:txBody>
          <a:bodyPr wrap="none" rtlCol="0">
            <a:spAutoFit/>
          </a:bodyPr>
          <a:lstStyle/>
          <a:p>
            <a:pPr algn="ctr"/>
            <a:r>
              <a:rPr lang="en-US" sz="1600" i="1"/>
              <a:t>Statistics computation</a:t>
            </a:r>
            <a:endParaRPr lang="fr-FR" sz="1600" i="1"/>
          </a:p>
        </p:txBody>
      </p:sp>
      <p:sp>
        <p:nvSpPr>
          <p:cNvPr id="41" name="ZoneTexte 40"/>
          <p:cNvSpPr txBox="1"/>
          <p:nvPr/>
        </p:nvSpPr>
        <p:spPr>
          <a:xfrm>
            <a:off x="2285222" y="3262282"/>
            <a:ext cx="2225481" cy="338554"/>
          </a:xfrm>
          <a:prstGeom prst="rect">
            <a:avLst/>
          </a:prstGeom>
          <a:noFill/>
        </p:spPr>
        <p:txBody>
          <a:bodyPr wrap="none" rtlCol="0">
            <a:spAutoFit/>
          </a:bodyPr>
          <a:lstStyle/>
          <a:p>
            <a:pPr algn="ctr"/>
            <a:r>
              <a:rPr lang="en-US" sz="1600" i="1"/>
              <a:t>Spectral ranges stitching</a:t>
            </a:r>
            <a:endParaRPr lang="fr-FR" sz="1600" i="1"/>
          </a:p>
        </p:txBody>
      </p:sp>
      <p:sp>
        <p:nvSpPr>
          <p:cNvPr id="42" name="ZoneTexte 41"/>
          <p:cNvSpPr txBox="1"/>
          <p:nvPr/>
        </p:nvSpPr>
        <p:spPr>
          <a:xfrm>
            <a:off x="2895261" y="3725850"/>
            <a:ext cx="1005403" cy="338554"/>
          </a:xfrm>
          <a:prstGeom prst="rect">
            <a:avLst/>
          </a:prstGeom>
          <a:noFill/>
        </p:spPr>
        <p:txBody>
          <a:bodyPr wrap="none" rtlCol="0">
            <a:spAutoFit/>
          </a:bodyPr>
          <a:lstStyle/>
          <a:p>
            <a:pPr algn="ctr"/>
            <a:r>
              <a:rPr lang="en-US" sz="1600" i="1"/>
              <a:t>Denoising</a:t>
            </a:r>
            <a:endParaRPr lang="fr-FR" sz="1600" i="1"/>
          </a:p>
        </p:txBody>
      </p:sp>
      <p:sp>
        <p:nvSpPr>
          <p:cNvPr id="43" name="ZoneTexte 42"/>
          <p:cNvSpPr txBox="1"/>
          <p:nvPr/>
        </p:nvSpPr>
        <p:spPr>
          <a:xfrm>
            <a:off x="1396196" y="4189418"/>
            <a:ext cx="4003533" cy="338554"/>
          </a:xfrm>
          <a:prstGeom prst="rect">
            <a:avLst/>
          </a:prstGeom>
          <a:noFill/>
        </p:spPr>
        <p:txBody>
          <a:bodyPr wrap="none" rtlCol="0">
            <a:spAutoFit/>
          </a:bodyPr>
          <a:lstStyle/>
          <a:p>
            <a:pPr algn="ctr"/>
            <a:r>
              <a:rPr lang="en-US" sz="1600" i="1"/>
              <a:t>Instrument Response Function (IRF) correction</a:t>
            </a:r>
            <a:endParaRPr lang="fr-FR" sz="1600" i="1"/>
          </a:p>
        </p:txBody>
      </p:sp>
      <p:sp>
        <p:nvSpPr>
          <p:cNvPr id="44" name="ZoneTexte 43"/>
          <p:cNvSpPr txBox="1"/>
          <p:nvPr/>
        </p:nvSpPr>
        <p:spPr>
          <a:xfrm>
            <a:off x="2610375" y="2335146"/>
            <a:ext cx="1575175" cy="338554"/>
          </a:xfrm>
          <a:prstGeom prst="rect">
            <a:avLst/>
          </a:prstGeom>
          <a:noFill/>
        </p:spPr>
        <p:txBody>
          <a:bodyPr wrap="none" rtlCol="0">
            <a:spAutoFit/>
          </a:bodyPr>
          <a:lstStyle/>
          <a:p>
            <a:pPr algn="ctr"/>
            <a:r>
              <a:rPr lang="en-US" sz="1600" i="1"/>
              <a:t>Dark subtraction</a:t>
            </a:r>
            <a:endParaRPr lang="fr-FR" sz="1600" i="1"/>
          </a:p>
        </p:txBody>
      </p:sp>
      <p:sp>
        <p:nvSpPr>
          <p:cNvPr id="6" name="Rectangle 5"/>
          <p:cNvSpPr/>
          <p:nvPr/>
        </p:nvSpPr>
        <p:spPr>
          <a:xfrm>
            <a:off x="412880" y="892172"/>
            <a:ext cx="3832619" cy="38857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chemeClr val="tx1"/>
              </a:solidFill>
            </a:endParaRPr>
          </a:p>
        </p:txBody>
      </p:sp>
      <p:cxnSp>
        <p:nvCxnSpPr>
          <p:cNvPr id="13" name="Connecteur droit avec flèche 12"/>
          <p:cNvCxnSpPr>
            <a:cxnSpLocks/>
          </p:cNvCxnSpPr>
          <p:nvPr/>
        </p:nvCxnSpPr>
        <p:spPr>
          <a:xfrm>
            <a:off x="4245499" y="1124558"/>
            <a:ext cx="520270" cy="3"/>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4765769" y="932966"/>
            <a:ext cx="5493812" cy="369332"/>
          </a:xfrm>
          <a:prstGeom prst="rect">
            <a:avLst/>
          </a:prstGeom>
          <a:noFill/>
        </p:spPr>
        <p:txBody>
          <a:bodyPr wrap="none" rtlCol="0">
            <a:spAutoFit/>
          </a:bodyPr>
          <a:lstStyle/>
          <a:p>
            <a:r>
              <a:rPr lang="en-US" b="1">
                <a:solidFill>
                  <a:schemeClr val="accent5"/>
                </a:solidFill>
              </a:rPr>
              <a:t>EDRs </a:t>
            </a:r>
            <a:r>
              <a:rPr lang="en-US">
                <a:solidFill>
                  <a:schemeClr val="accent5"/>
                </a:solidFill>
              </a:rPr>
              <a:t>(raw data, not calibrated, channel vs digital counts)</a:t>
            </a:r>
            <a:endParaRPr lang="fr-FR">
              <a:solidFill>
                <a:schemeClr val="accent5"/>
              </a:solidFill>
            </a:endParaRPr>
          </a:p>
        </p:txBody>
      </p:sp>
      <p:sp>
        <p:nvSpPr>
          <p:cNvPr id="46" name="ZoneTexte 45"/>
          <p:cNvSpPr txBox="1"/>
          <p:nvPr/>
        </p:nvSpPr>
        <p:spPr>
          <a:xfrm>
            <a:off x="2238033" y="5116554"/>
            <a:ext cx="2319866" cy="338554"/>
          </a:xfrm>
          <a:prstGeom prst="rect">
            <a:avLst/>
          </a:prstGeom>
          <a:noFill/>
        </p:spPr>
        <p:txBody>
          <a:bodyPr wrap="none" rtlCol="0">
            <a:spAutoFit/>
          </a:bodyPr>
          <a:lstStyle/>
          <a:p>
            <a:pPr algn="ctr"/>
            <a:r>
              <a:rPr lang="en-US" sz="1600" i="1"/>
              <a:t>Sigma clipping on median</a:t>
            </a:r>
            <a:endParaRPr lang="fr-FR" sz="1600" i="1"/>
          </a:p>
        </p:txBody>
      </p:sp>
      <p:sp>
        <p:nvSpPr>
          <p:cNvPr id="47" name="ZoneTexte 46"/>
          <p:cNvSpPr txBox="1"/>
          <p:nvPr/>
        </p:nvSpPr>
        <p:spPr>
          <a:xfrm>
            <a:off x="2442732" y="5597031"/>
            <a:ext cx="1910459" cy="369332"/>
          </a:xfrm>
          <a:prstGeom prst="rect">
            <a:avLst/>
          </a:prstGeom>
          <a:noFill/>
          <a:ln w="12700">
            <a:solidFill>
              <a:schemeClr val="accent5"/>
            </a:solidFill>
          </a:ln>
        </p:spPr>
        <p:txBody>
          <a:bodyPr wrap="square" rtlCol="0">
            <a:spAutoFit/>
          </a:bodyPr>
          <a:lstStyle/>
          <a:p>
            <a:pPr algn="ctr"/>
            <a:r>
              <a:rPr lang="en-US" b="1"/>
              <a:t>Calibrated spectra</a:t>
            </a:r>
          </a:p>
        </p:txBody>
      </p:sp>
      <p:cxnSp>
        <p:nvCxnSpPr>
          <p:cNvPr id="49" name="Connecteur droit avec flèche 48"/>
          <p:cNvCxnSpPr>
            <a:cxnSpLocks/>
          </p:cNvCxnSpPr>
          <p:nvPr/>
        </p:nvCxnSpPr>
        <p:spPr>
          <a:xfrm flipV="1">
            <a:off x="4353191" y="5780742"/>
            <a:ext cx="308669" cy="955"/>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4661860" y="5597031"/>
            <a:ext cx="4568495" cy="646331"/>
          </a:xfrm>
          <a:prstGeom prst="rect">
            <a:avLst/>
          </a:prstGeom>
          <a:noFill/>
        </p:spPr>
        <p:txBody>
          <a:bodyPr wrap="none" rtlCol="0">
            <a:spAutoFit/>
          </a:bodyPr>
          <a:lstStyle/>
          <a:p>
            <a:r>
              <a:rPr lang="en-US" b="1">
                <a:solidFill>
                  <a:schemeClr val="accent5"/>
                </a:solidFill>
              </a:rPr>
              <a:t>CDRs </a:t>
            </a:r>
            <a:r>
              <a:rPr lang="en-US">
                <a:solidFill>
                  <a:schemeClr val="accent5"/>
                </a:solidFill>
              </a:rPr>
              <a:t>(calibrated data:</a:t>
            </a:r>
          </a:p>
          <a:p>
            <a:r>
              <a:rPr lang="en-US">
                <a:solidFill>
                  <a:schemeClr val="accent5"/>
                </a:solidFill>
              </a:rPr>
              <a:t>calibrated darks and active </a:t>
            </a:r>
            <a:r>
              <a:rPr lang="en-US" err="1">
                <a:solidFill>
                  <a:schemeClr val="accent5"/>
                </a:solidFill>
              </a:rPr>
              <a:t>coadds</a:t>
            </a:r>
            <a:r>
              <a:rPr lang="en-US">
                <a:solidFill>
                  <a:schemeClr val="accent5"/>
                </a:solidFill>
              </a:rPr>
              <a:t> + statistics)</a:t>
            </a:r>
            <a:endParaRPr lang="fr-FR">
              <a:solidFill>
                <a:schemeClr val="accent5"/>
              </a:solidFill>
            </a:endParaRPr>
          </a:p>
        </p:txBody>
      </p:sp>
      <p:cxnSp>
        <p:nvCxnSpPr>
          <p:cNvPr id="53" name="Connecteur droit avec flèche 52"/>
          <p:cNvCxnSpPr>
            <a:cxnSpLocks/>
          </p:cNvCxnSpPr>
          <p:nvPr/>
        </p:nvCxnSpPr>
        <p:spPr>
          <a:xfrm flipH="1">
            <a:off x="1092938" y="1282996"/>
            <a:ext cx="1" cy="125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a:cxnSpLocks/>
          </p:cNvCxnSpPr>
          <p:nvPr/>
        </p:nvCxnSpPr>
        <p:spPr>
          <a:xfrm>
            <a:off x="1092938" y="1746564"/>
            <a:ext cx="1" cy="125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a:cxnSpLocks/>
          </p:cNvCxnSpPr>
          <p:nvPr/>
        </p:nvCxnSpPr>
        <p:spPr>
          <a:xfrm>
            <a:off x="1092939" y="2210132"/>
            <a:ext cx="2305024" cy="125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a:cxnSpLocks/>
          </p:cNvCxnSpPr>
          <p:nvPr/>
        </p:nvCxnSpPr>
        <p:spPr>
          <a:xfrm>
            <a:off x="3397963" y="1283301"/>
            <a:ext cx="6346" cy="727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a:cxnSpLocks/>
          </p:cNvCxnSpPr>
          <p:nvPr/>
        </p:nvCxnSpPr>
        <p:spPr>
          <a:xfrm flipH="1">
            <a:off x="3397963" y="1694602"/>
            <a:ext cx="6346" cy="6405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a:cxnSpLocks/>
          </p:cNvCxnSpPr>
          <p:nvPr/>
        </p:nvCxnSpPr>
        <p:spPr>
          <a:xfrm flipH="1">
            <a:off x="3397962" y="2673700"/>
            <a:ext cx="1" cy="125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a:cxnSpLocks/>
          </p:cNvCxnSpPr>
          <p:nvPr/>
        </p:nvCxnSpPr>
        <p:spPr>
          <a:xfrm>
            <a:off x="3397962" y="3137268"/>
            <a:ext cx="1" cy="125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a:cxnSpLocks/>
          </p:cNvCxnSpPr>
          <p:nvPr/>
        </p:nvCxnSpPr>
        <p:spPr>
          <a:xfrm>
            <a:off x="3397963" y="3600836"/>
            <a:ext cx="0" cy="125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a:cxnSpLocks/>
          </p:cNvCxnSpPr>
          <p:nvPr/>
        </p:nvCxnSpPr>
        <p:spPr>
          <a:xfrm>
            <a:off x="3397963" y="4064404"/>
            <a:ext cx="0" cy="125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a:cxnSpLocks/>
          </p:cNvCxnSpPr>
          <p:nvPr/>
        </p:nvCxnSpPr>
        <p:spPr>
          <a:xfrm>
            <a:off x="3397963" y="4527972"/>
            <a:ext cx="0" cy="125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a:cxnSpLocks/>
          </p:cNvCxnSpPr>
          <p:nvPr/>
        </p:nvCxnSpPr>
        <p:spPr>
          <a:xfrm>
            <a:off x="3397963" y="4991540"/>
            <a:ext cx="3" cy="125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eur droit avec flèche 85"/>
          <p:cNvCxnSpPr>
            <a:cxnSpLocks/>
          </p:cNvCxnSpPr>
          <p:nvPr/>
        </p:nvCxnSpPr>
        <p:spPr>
          <a:xfrm flipH="1">
            <a:off x="3397962" y="5455108"/>
            <a:ext cx="4" cy="1419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ZoneTexte 102"/>
          <p:cNvSpPr txBox="1"/>
          <p:nvPr/>
        </p:nvSpPr>
        <p:spPr>
          <a:xfrm>
            <a:off x="1026554" y="6226380"/>
            <a:ext cx="4734024" cy="338554"/>
          </a:xfrm>
          <a:prstGeom prst="rect">
            <a:avLst/>
          </a:prstGeom>
          <a:noFill/>
          <a:ln w="12700">
            <a:solidFill>
              <a:schemeClr val="accent5"/>
            </a:solidFill>
          </a:ln>
        </p:spPr>
        <p:txBody>
          <a:bodyPr wrap="square" rtlCol="0">
            <a:spAutoFit/>
          </a:bodyPr>
          <a:lstStyle/>
          <a:p>
            <a:pPr algn="ctr"/>
            <a:r>
              <a:rPr lang="en-US" sz="1600" i="1"/>
              <a:t>Assessment of Raman and luminescence signatures </a:t>
            </a:r>
          </a:p>
        </p:txBody>
      </p:sp>
      <p:cxnSp>
        <p:nvCxnSpPr>
          <p:cNvPr id="104" name="Connecteur droit avec flèche 103"/>
          <p:cNvCxnSpPr>
            <a:cxnSpLocks/>
          </p:cNvCxnSpPr>
          <p:nvPr/>
        </p:nvCxnSpPr>
        <p:spPr>
          <a:xfrm flipV="1">
            <a:off x="5766158" y="6380345"/>
            <a:ext cx="328353" cy="5086"/>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5" name="ZoneTexte 104"/>
          <p:cNvSpPr txBox="1"/>
          <p:nvPr/>
        </p:nvSpPr>
        <p:spPr>
          <a:xfrm>
            <a:off x="6047971" y="6194971"/>
            <a:ext cx="1791644" cy="369332"/>
          </a:xfrm>
          <a:prstGeom prst="rect">
            <a:avLst/>
          </a:prstGeom>
          <a:noFill/>
        </p:spPr>
        <p:txBody>
          <a:bodyPr wrap="square" rtlCol="0">
            <a:spAutoFit/>
          </a:bodyPr>
          <a:lstStyle/>
          <a:p>
            <a:r>
              <a:rPr lang="en-US" b="1">
                <a:solidFill>
                  <a:schemeClr val="accent5"/>
                </a:solidFill>
              </a:rPr>
              <a:t>List of signatures</a:t>
            </a:r>
            <a:endParaRPr lang="fr-FR" b="1">
              <a:solidFill>
                <a:schemeClr val="accent5"/>
              </a:solidFill>
            </a:endParaRPr>
          </a:p>
        </p:txBody>
      </p:sp>
      <p:cxnSp>
        <p:nvCxnSpPr>
          <p:cNvPr id="106" name="Connecteur droit avec flèche 105"/>
          <p:cNvCxnSpPr>
            <a:cxnSpLocks/>
          </p:cNvCxnSpPr>
          <p:nvPr/>
        </p:nvCxnSpPr>
        <p:spPr>
          <a:xfrm flipH="1">
            <a:off x="3395681" y="5968732"/>
            <a:ext cx="1547" cy="1813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17">
            <a:extLst>
              <a:ext uri="{FF2B5EF4-FFF2-40B4-BE49-F238E27FC236}">
                <a16:creationId xmlns:a16="http://schemas.microsoft.com/office/drawing/2014/main" id="{225AADBA-C680-3255-8E79-DCD82C2BD679}"/>
              </a:ext>
            </a:extLst>
          </p:cNvPr>
          <p:cNvSpPr txBox="1"/>
          <p:nvPr/>
        </p:nvSpPr>
        <p:spPr>
          <a:xfrm>
            <a:off x="9690243" y="5578950"/>
            <a:ext cx="2413609" cy="954107"/>
          </a:xfrm>
          <a:prstGeom prst="rect">
            <a:avLst/>
          </a:prstGeom>
          <a:noFill/>
        </p:spPr>
        <p:txBody>
          <a:bodyPr wrap="none" lIns="91440" tIns="45720" rIns="91440" bIns="45720" rtlCol="0" anchor="t">
            <a:spAutoFit/>
          </a:bodyPr>
          <a:lstStyle/>
          <a:p>
            <a:r>
              <a:rPr lang="es-ES" sz="1400" i="1">
                <a:solidFill>
                  <a:srgbClr val="000000"/>
                </a:solidFill>
                <a:ea typeface="Calibri"/>
                <a:cs typeface="Calibri"/>
              </a:rPr>
              <a:t>Anderson et al., 2021, pipeline</a:t>
            </a:r>
            <a:endParaRPr lang="es-ES" sz="1400" i="1">
              <a:solidFill>
                <a:srgbClr val="000000"/>
              </a:solidFill>
            </a:endParaRPr>
          </a:p>
          <a:p>
            <a:r>
              <a:rPr lang="es-ES" sz="1400" i="1" err="1">
                <a:solidFill>
                  <a:srgbClr val="000000"/>
                </a:solidFill>
              </a:rPr>
              <a:t>Legett</a:t>
            </a:r>
            <a:r>
              <a:rPr lang="es-ES" sz="1400" i="1">
                <a:solidFill>
                  <a:srgbClr val="000000"/>
                </a:solidFill>
              </a:rPr>
              <a:t> et al., 2022, IRF</a:t>
            </a:r>
            <a:endParaRPr lang="en-US" sz="1400" i="1">
              <a:solidFill>
                <a:srgbClr val="000000"/>
              </a:solidFill>
              <a:ea typeface="Calibri"/>
              <a:cs typeface="Calibri"/>
            </a:endParaRPr>
          </a:p>
          <a:p>
            <a:r>
              <a:rPr lang="es-ES" sz="1400" i="1" err="1">
                <a:solidFill>
                  <a:srgbClr val="000000"/>
                </a:solidFill>
                <a:ea typeface="Calibri"/>
                <a:cs typeface="Calibri"/>
              </a:rPr>
              <a:t>Lopez</a:t>
            </a:r>
            <a:r>
              <a:rPr lang="es-ES" sz="1400" i="1">
                <a:solidFill>
                  <a:srgbClr val="000000"/>
                </a:solidFill>
                <a:ea typeface="Calibri"/>
                <a:cs typeface="Calibri"/>
              </a:rPr>
              <a:t>-Reyes et al., sub.</a:t>
            </a:r>
          </a:p>
          <a:p>
            <a:endParaRPr lang="es-ES" sz="1400" i="1">
              <a:solidFill>
                <a:srgbClr val="000000"/>
              </a:solidFill>
              <a:ea typeface="Calibri"/>
              <a:cs typeface="Calibri"/>
            </a:endParaRPr>
          </a:p>
        </p:txBody>
      </p:sp>
      <p:sp>
        <p:nvSpPr>
          <p:cNvPr id="3" name="Slide Number Placeholder 2">
            <a:extLst>
              <a:ext uri="{FF2B5EF4-FFF2-40B4-BE49-F238E27FC236}">
                <a16:creationId xmlns:a16="http://schemas.microsoft.com/office/drawing/2014/main" id="{AA584744-C41F-1ACE-FE66-3CDCD76E45F7}"/>
              </a:ext>
            </a:extLst>
          </p:cNvPr>
          <p:cNvSpPr>
            <a:spLocks noGrp="1"/>
          </p:cNvSpPr>
          <p:nvPr>
            <p:ph type="sldNum" sz="quarter" idx="12"/>
          </p:nvPr>
        </p:nvSpPr>
        <p:spPr/>
        <p:txBody>
          <a:bodyPr/>
          <a:lstStyle/>
          <a:p>
            <a:fld id="{1D74EC52-CE89-4FF8-8D79-358BA46EB675}" type="slidenum">
              <a:rPr lang="fr-FR" smtClean="0"/>
              <a:t>10</a:t>
            </a:fld>
            <a:endParaRPr lang="en-US"/>
          </a:p>
        </p:txBody>
      </p:sp>
      <p:pic>
        <p:nvPicPr>
          <p:cNvPr id="15" name="Picture 14">
            <a:extLst>
              <a:ext uri="{FF2B5EF4-FFF2-40B4-BE49-F238E27FC236}">
                <a16:creationId xmlns:a16="http://schemas.microsoft.com/office/drawing/2014/main" id="{8969A3D9-6EB1-0B72-52E9-86EF5D27571C}"/>
              </a:ext>
            </a:extLst>
          </p:cNvPr>
          <p:cNvPicPr>
            <a:picLocks noChangeAspect="1"/>
          </p:cNvPicPr>
          <p:nvPr/>
        </p:nvPicPr>
        <p:blipFill>
          <a:blip r:embed="rId6"/>
          <a:stretch>
            <a:fillRect/>
          </a:stretch>
        </p:blipFill>
        <p:spPr>
          <a:xfrm>
            <a:off x="5596333" y="3549519"/>
            <a:ext cx="6286564" cy="1856942"/>
          </a:xfrm>
          <a:prstGeom prst="rect">
            <a:avLst/>
          </a:prstGeom>
          <a:ln>
            <a:solidFill>
              <a:schemeClr val="tx1"/>
            </a:solidFill>
          </a:ln>
        </p:spPr>
      </p:pic>
    </p:spTree>
    <p:extLst>
      <p:ext uri="{BB962C8B-B14F-4D97-AF65-F5344CB8AC3E}">
        <p14:creationId xmlns:p14="http://schemas.microsoft.com/office/powerpoint/2010/main" val="2422789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3290" y="226142"/>
            <a:ext cx="11733088" cy="584775"/>
          </a:xfrm>
          <a:prstGeom prst="rect">
            <a:avLst/>
          </a:prstGeom>
          <a:noFill/>
        </p:spPr>
        <p:txBody>
          <a:bodyPr wrap="square" rtlCol="0">
            <a:spAutoFit/>
          </a:bodyPr>
          <a:lstStyle/>
          <a:p>
            <a:r>
              <a:rPr lang="en-US" sz="3200">
                <a:latin typeface="Calibri Light"/>
                <a:ea typeface="Calibri Light"/>
                <a:cs typeface="Calibri Light"/>
              </a:rPr>
              <a:t>Dealing with the contribution of the optical fiber, aka the “fiber bump”</a:t>
            </a:r>
            <a:endParaRPr lang="fr-FR" sz="3200">
              <a:latin typeface="Calibri Light"/>
              <a:ea typeface="Calibri Light"/>
              <a:cs typeface="Calibri Light"/>
            </a:endParaRPr>
          </a:p>
        </p:txBody>
      </p:sp>
      <p:sp>
        <p:nvSpPr>
          <p:cNvPr id="4" name="Accolade fermante 3"/>
          <p:cNvSpPr/>
          <p:nvPr/>
        </p:nvSpPr>
        <p:spPr>
          <a:xfrm>
            <a:off x="3760342" y="1489752"/>
            <a:ext cx="313361" cy="4232954"/>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 name="ZoneTexte 4"/>
          <p:cNvSpPr txBox="1"/>
          <p:nvPr/>
        </p:nvSpPr>
        <p:spPr>
          <a:xfrm>
            <a:off x="4145676" y="3432241"/>
            <a:ext cx="3791166" cy="1384995"/>
          </a:xfrm>
          <a:prstGeom prst="rect">
            <a:avLst/>
          </a:prstGeom>
          <a:noFill/>
        </p:spPr>
        <p:txBody>
          <a:bodyPr wrap="square" rtlCol="0">
            <a:spAutoFit/>
          </a:bodyPr>
          <a:lstStyle/>
          <a:p>
            <a:r>
              <a:rPr lang="en-US" sz="1400"/>
              <a:t>CDR data as can be downloaded from PDS</a:t>
            </a:r>
          </a:p>
          <a:p>
            <a:endParaRPr lang="en-US" sz="1400">
              <a:sym typeface="Wingdings" panose="05000000000000000000" pitchFamily="2" charset="2"/>
            </a:endParaRPr>
          </a:p>
          <a:p>
            <a:r>
              <a:rPr lang="en-US" sz="1400">
                <a:sym typeface="Wingdings" panose="05000000000000000000" pitchFamily="2" charset="2"/>
              </a:rPr>
              <a:t> Often show these features below 500 cm</a:t>
            </a:r>
            <a:r>
              <a:rPr lang="en-US" sz="1400" baseline="30000">
                <a:sym typeface="Wingdings" panose="05000000000000000000" pitchFamily="2" charset="2"/>
              </a:rPr>
              <a:t>-1</a:t>
            </a:r>
            <a:r>
              <a:rPr lang="en-US" sz="1400">
                <a:sym typeface="Wingdings" panose="05000000000000000000" pitchFamily="2" charset="2"/>
              </a:rPr>
              <a:t>, around 600 cm</a:t>
            </a:r>
            <a:r>
              <a:rPr lang="en-US" sz="1400" baseline="30000">
                <a:sym typeface="Wingdings" panose="05000000000000000000" pitchFamily="2" charset="2"/>
              </a:rPr>
              <a:t>-1</a:t>
            </a:r>
            <a:r>
              <a:rPr lang="en-US" sz="1400">
                <a:sym typeface="Wingdings" panose="05000000000000000000" pitchFamily="2" charset="2"/>
              </a:rPr>
              <a:t>, 800 cm</a:t>
            </a:r>
            <a:r>
              <a:rPr lang="en-US" sz="1400" baseline="30000">
                <a:sym typeface="Wingdings" panose="05000000000000000000" pitchFamily="2" charset="2"/>
              </a:rPr>
              <a:t>-1</a:t>
            </a:r>
            <a:r>
              <a:rPr lang="en-US" sz="1400">
                <a:sym typeface="Wingdings" panose="05000000000000000000" pitchFamily="2" charset="2"/>
              </a:rPr>
              <a:t> and above 1000 cm</a:t>
            </a:r>
            <a:r>
              <a:rPr lang="en-US" sz="1400" baseline="30000">
                <a:sym typeface="Wingdings" panose="05000000000000000000" pitchFamily="2" charset="2"/>
              </a:rPr>
              <a:t>-1</a:t>
            </a:r>
            <a:endParaRPr lang="fr-FR" sz="1400" baseline="30000"/>
          </a:p>
        </p:txBody>
      </p:sp>
      <p:pic>
        <p:nvPicPr>
          <p:cNvPr id="6" name="Imag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092536"/>
            <a:ext cx="3935002" cy="5765464"/>
          </a:xfrm>
          <a:prstGeom prst="rect">
            <a:avLst/>
          </a:prstGeom>
        </p:spPr>
      </p:pic>
      <p:sp>
        <p:nvSpPr>
          <p:cNvPr id="7" name="ZoneTexte 6"/>
          <p:cNvSpPr txBox="1"/>
          <p:nvPr/>
        </p:nvSpPr>
        <p:spPr>
          <a:xfrm>
            <a:off x="4145675" y="5947697"/>
            <a:ext cx="3929712" cy="523220"/>
          </a:xfrm>
          <a:prstGeom prst="rect">
            <a:avLst/>
          </a:prstGeom>
          <a:noFill/>
        </p:spPr>
        <p:txBody>
          <a:bodyPr wrap="square" rtlCol="0">
            <a:spAutoFit/>
          </a:bodyPr>
          <a:lstStyle/>
          <a:p>
            <a:r>
              <a:rPr lang="en-US" sz="1400"/>
              <a:t>Reference signature of the fiber (amorphous silica)</a:t>
            </a:r>
          </a:p>
          <a:p>
            <a:r>
              <a:rPr lang="en-US" sz="1400" i="1"/>
              <a:t>Available on PDS</a:t>
            </a:r>
            <a:endParaRPr lang="fr-FR" sz="1400" i="1"/>
          </a:p>
        </p:txBody>
      </p:sp>
      <p:pic>
        <p:nvPicPr>
          <p:cNvPr id="8" name="Imag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73703" y="1092536"/>
            <a:ext cx="2208944" cy="1530849"/>
          </a:xfrm>
          <a:prstGeom prst="rect">
            <a:avLst/>
          </a:prstGeom>
        </p:spPr>
      </p:pic>
      <p:cxnSp>
        <p:nvCxnSpPr>
          <p:cNvPr id="10" name="Connecteur droit avec flèche 9"/>
          <p:cNvCxnSpPr/>
          <p:nvPr/>
        </p:nvCxnSpPr>
        <p:spPr>
          <a:xfrm>
            <a:off x="3852809" y="6226139"/>
            <a:ext cx="220894" cy="321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2" name="Imag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08433" y="2266344"/>
            <a:ext cx="4086254" cy="3884878"/>
          </a:xfrm>
          <a:prstGeom prst="rect">
            <a:avLst/>
          </a:prstGeom>
        </p:spPr>
      </p:pic>
      <p:sp>
        <p:nvSpPr>
          <p:cNvPr id="13" name="ZoneTexte 12"/>
          <p:cNvSpPr txBox="1"/>
          <p:nvPr/>
        </p:nvSpPr>
        <p:spPr>
          <a:xfrm>
            <a:off x="8008433" y="1089866"/>
            <a:ext cx="3950494" cy="954107"/>
          </a:xfrm>
          <a:prstGeom prst="rect">
            <a:avLst/>
          </a:prstGeom>
          <a:noFill/>
        </p:spPr>
        <p:txBody>
          <a:bodyPr wrap="square" rtlCol="0">
            <a:spAutoFit/>
          </a:bodyPr>
          <a:lstStyle/>
          <a:p>
            <a:r>
              <a:rPr lang="en-US" sz="1400">
                <a:sym typeface="Wingdings" panose="05000000000000000000" pitchFamily="2" charset="2"/>
              </a:rPr>
              <a:t> Using the reference fiber spectrum, the fiber contribution can be fitted and subtracted from spectra. This is especially useful for olivine assessment.</a:t>
            </a:r>
            <a:endParaRPr lang="fr-FR" sz="1400"/>
          </a:p>
        </p:txBody>
      </p:sp>
      <p:sp>
        <p:nvSpPr>
          <p:cNvPr id="2" name="Slide Number Placeholder 1">
            <a:extLst>
              <a:ext uri="{FF2B5EF4-FFF2-40B4-BE49-F238E27FC236}">
                <a16:creationId xmlns:a16="http://schemas.microsoft.com/office/drawing/2014/main" id="{D230F463-7D2E-5925-0AB4-C037A88103D0}"/>
              </a:ext>
            </a:extLst>
          </p:cNvPr>
          <p:cNvSpPr>
            <a:spLocks noGrp="1"/>
          </p:cNvSpPr>
          <p:nvPr>
            <p:ph type="sldNum" sz="quarter" idx="12"/>
          </p:nvPr>
        </p:nvSpPr>
        <p:spPr/>
        <p:txBody>
          <a:bodyPr/>
          <a:lstStyle/>
          <a:p>
            <a:fld id="{1D74EC52-CE89-4FF8-8D79-358BA46EB675}" type="slidenum">
              <a:rPr lang="fr-FR" smtClean="0"/>
              <a:t>11</a:t>
            </a:fld>
            <a:endParaRPr lang="en-US"/>
          </a:p>
        </p:txBody>
      </p:sp>
    </p:spTree>
    <p:extLst>
      <p:ext uri="{BB962C8B-B14F-4D97-AF65-F5344CB8AC3E}">
        <p14:creationId xmlns:p14="http://schemas.microsoft.com/office/powerpoint/2010/main" val="671281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0FD076-B4D9-98AD-9707-43EB692DE60A}"/>
              </a:ext>
            </a:extLst>
          </p:cNvPr>
          <p:cNvSpPr txBox="1"/>
          <p:nvPr/>
        </p:nvSpPr>
        <p:spPr>
          <a:xfrm>
            <a:off x="726353" y="754348"/>
            <a:ext cx="11248463"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General target parameters:</a:t>
            </a:r>
            <a:r>
              <a:rPr lang="en-US">
                <a:ea typeface="Calibri"/>
                <a:cs typeface="Calibri"/>
              </a:rPr>
              <a:t> Sol, </a:t>
            </a:r>
            <a:r>
              <a:rPr lang="en-US" err="1">
                <a:ea typeface="Calibri"/>
                <a:cs typeface="Calibri"/>
              </a:rPr>
              <a:t>Focus_distance_mm</a:t>
            </a:r>
            <a:r>
              <a:rPr lang="en-US">
                <a:ea typeface="Calibri"/>
                <a:cs typeface="Calibri"/>
              </a:rPr>
              <a:t> (distance of the target in mm), LTST: time of day of the observation</a:t>
            </a:r>
          </a:p>
          <a:p>
            <a:endParaRPr lang="en-US">
              <a:ea typeface="Calibri"/>
              <a:cs typeface="Calibri"/>
            </a:endParaRPr>
          </a:p>
          <a:p>
            <a:r>
              <a:rPr lang="en-US" b="1">
                <a:ea typeface="Calibri"/>
                <a:cs typeface="Calibri"/>
              </a:rPr>
              <a:t>Acquisition related parameters:</a:t>
            </a:r>
          </a:p>
          <a:p>
            <a:pPr marL="285750" indent="-285750">
              <a:buFont typeface="Arial"/>
              <a:buChar char="•"/>
            </a:pPr>
            <a:r>
              <a:rPr lang="en-US">
                <a:ea typeface="Calibri"/>
                <a:cs typeface="Calibri"/>
              </a:rPr>
              <a:t>Number of shots and combination:</a:t>
            </a:r>
          </a:p>
          <a:p>
            <a:pPr marL="742950" lvl="1" indent="-285750">
              <a:buFont typeface="Courier New"/>
              <a:buChar char="o"/>
            </a:pPr>
            <a:r>
              <a:rPr lang="en-US" err="1">
                <a:ea typeface="Calibri"/>
                <a:cs typeface="Calibri"/>
              </a:rPr>
              <a:t>Nactive</a:t>
            </a:r>
            <a:r>
              <a:rPr lang="en-US">
                <a:ea typeface="Calibri"/>
                <a:cs typeface="Calibri"/>
              </a:rPr>
              <a:t>: number of active spectra recorded (i.e. number of coadds)</a:t>
            </a:r>
          </a:p>
          <a:p>
            <a:pPr marL="742950" lvl="1" indent="-285750">
              <a:buFont typeface="Courier New"/>
              <a:buChar char="o"/>
            </a:pPr>
            <a:r>
              <a:rPr lang="en-US" err="1">
                <a:ea typeface="Calibri"/>
                <a:cs typeface="Calibri"/>
              </a:rPr>
              <a:t>Ndarks</a:t>
            </a:r>
            <a:r>
              <a:rPr lang="en-US">
                <a:ea typeface="Calibri"/>
                <a:cs typeface="Calibri"/>
              </a:rPr>
              <a:t>: number of dark spectra recorded (all darks acquired at the beginning/ end of the activity; averaged together before dark subtraction)</a:t>
            </a:r>
          </a:p>
          <a:p>
            <a:pPr marL="742950" lvl="1" indent="-285750">
              <a:buFont typeface="Courier New"/>
              <a:buChar char="o"/>
            </a:pPr>
            <a:r>
              <a:rPr lang="en-US" err="1">
                <a:ea typeface="Calibri"/>
                <a:cs typeface="Calibri"/>
              </a:rPr>
              <a:t>Nshots</a:t>
            </a:r>
            <a:r>
              <a:rPr lang="en-US">
                <a:ea typeface="Calibri"/>
                <a:cs typeface="Calibri"/>
              </a:rPr>
              <a:t>: total number of shots for the spectrum (i.e. all coadds together)</a:t>
            </a:r>
          </a:p>
          <a:p>
            <a:pPr marL="285750" indent="-285750">
              <a:buFont typeface="Arial"/>
              <a:buChar char="•"/>
            </a:pPr>
            <a:r>
              <a:rPr lang="en-US">
                <a:ea typeface="Calibri"/>
                <a:cs typeface="Calibri"/>
              </a:rPr>
              <a:t>Temporal parameters:</a:t>
            </a:r>
          </a:p>
          <a:p>
            <a:pPr marL="742950" lvl="1" indent="-285750">
              <a:buFont typeface="Courier New"/>
              <a:buChar char="o"/>
            </a:pPr>
            <a:r>
              <a:rPr lang="en-US">
                <a:ea typeface="Calibri"/>
                <a:cs typeface="Calibri"/>
              </a:rPr>
              <a:t>Gate</a:t>
            </a:r>
          </a:p>
          <a:p>
            <a:pPr marL="742950" lvl="1" indent="-285750">
              <a:buFont typeface="Courier New"/>
              <a:buChar char="o"/>
            </a:pPr>
            <a:r>
              <a:rPr lang="en-US">
                <a:ea typeface="Calibri"/>
                <a:cs typeface="Calibri"/>
              </a:rPr>
              <a:t>Delay</a:t>
            </a:r>
          </a:p>
          <a:p>
            <a:pPr marL="285750" indent="-285750">
              <a:buFont typeface="Arial"/>
              <a:buChar char="•"/>
            </a:pPr>
            <a:r>
              <a:rPr lang="en-US">
                <a:ea typeface="Calibri"/>
                <a:cs typeface="Calibri"/>
              </a:rPr>
              <a:t>Gain</a:t>
            </a:r>
          </a:p>
          <a:p>
            <a:endParaRPr lang="en-US">
              <a:ea typeface="Calibri"/>
              <a:cs typeface="Calibri"/>
            </a:endParaRPr>
          </a:p>
          <a:p>
            <a:r>
              <a:rPr lang="en-US" b="1">
                <a:ea typeface="Calibri"/>
                <a:cs typeface="Calibri"/>
              </a:rPr>
              <a:t>Note</a:t>
            </a:r>
            <a:r>
              <a:rPr lang="en-US">
                <a:ea typeface="Calibri"/>
                <a:cs typeface="Calibri"/>
              </a:rPr>
              <a:t>: we now mostly get 2 spectra per point --&gt; should be averaged together (after checking that a potential signature is visible in both, to rule out noise)</a:t>
            </a:r>
          </a:p>
          <a:p>
            <a:endParaRPr lang="en-US">
              <a:ea typeface="Calibri"/>
              <a:cs typeface="Calibri"/>
            </a:endParaRPr>
          </a:p>
          <a:p>
            <a:r>
              <a:rPr lang="en-US">
                <a:ea typeface="Calibri"/>
                <a:cs typeface="Calibri"/>
              </a:rPr>
              <a:t>Another parameter affecting Raman signal: </a:t>
            </a:r>
            <a:r>
              <a:rPr lang="en-US" b="1">
                <a:ea typeface="Calibri"/>
                <a:cs typeface="Calibri"/>
              </a:rPr>
              <a:t>Temperature</a:t>
            </a:r>
            <a:r>
              <a:rPr lang="en-US">
                <a:ea typeface="Calibri"/>
                <a:cs typeface="Calibri"/>
              </a:rPr>
              <a:t> (can affect signal intensity, see Bernard et al., accepted)</a:t>
            </a:r>
          </a:p>
          <a:p>
            <a:pPr marL="285750" indent="-285750">
              <a:buFont typeface="Arial"/>
              <a:buChar char="•"/>
            </a:pPr>
            <a:r>
              <a:rPr lang="en-US">
                <a:ea typeface="Calibri"/>
                <a:cs typeface="Calibri"/>
              </a:rPr>
              <a:t>In the </a:t>
            </a:r>
            <a:r>
              <a:rPr lang="en-US" err="1">
                <a:ea typeface="Calibri"/>
                <a:cs typeface="Calibri"/>
              </a:rPr>
              <a:t>masterlist</a:t>
            </a:r>
            <a:r>
              <a:rPr lang="en-US">
                <a:ea typeface="Calibri"/>
                <a:cs typeface="Calibri"/>
              </a:rPr>
              <a:t> (</a:t>
            </a:r>
            <a:r>
              <a:rPr lang="en-US">
                <a:ea typeface="Calibri"/>
                <a:cs typeface="Calibri"/>
                <a:hlinkClick r:id="rId2"/>
              </a:rPr>
              <a:t>here</a:t>
            </a:r>
            <a:r>
              <a:rPr lang="en-US">
                <a:ea typeface="Calibri"/>
                <a:cs typeface="Calibri"/>
              </a:rPr>
              <a:t>): primary mirror temperature</a:t>
            </a:r>
          </a:p>
          <a:p>
            <a:pPr marL="285750" indent="-285750">
              <a:buFont typeface="Arial"/>
              <a:buChar char="•"/>
            </a:pPr>
            <a:r>
              <a:rPr lang="en-US">
                <a:ea typeface="Calibri"/>
                <a:cs typeface="Calibri"/>
              </a:rPr>
              <a:t>In the fits files: CCD temperature and intensifier temperature</a:t>
            </a:r>
            <a:endParaRPr lang="en-US">
              <a:solidFill>
                <a:srgbClr val="000000"/>
              </a:solidFill>
              <a:ea typeface="Calibri"/>
              <a:cs typeface="Calibri"/>
            </a:endParaRPr>
          </a:p>
        </p:txBody>
      </p:sp>
      <p:sp>
        <p:nvSpPr>
          <p:cNvPr id="4" name="TextBox 3">
            <a:extLst>
              <a:ext uri="{FF2B5EF4-FFF2-40B4-BE49-F238E27FC236}">
                <a16:creationId xmlns:a16="http://schemas.microsoft.com/office/drawing/2014/main" id="{8372F60A-A707-3934-9B7C-18081A8D532B}"/>
              </a:ext>
            </a:extLst>
          </p:cNvPr>
          <p:cNvSpPr txBox="1"/>
          <p:nvPr/>
        </p:nvSpPr>
        <p:spPr>
          <a:xfrm>
            <a:off x="203226" y="145901"/>
            <a:ext cx="1007012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Calibri Light"/>
                <a:ea typeface="Calibri Light"/>
                <a:cs typeface="Calibri Light"/>
              </a:rPr>
              <a:t>Useful parameters to understand to read Raman fits files &amp; </a:t>
            </a:r>
            <a:r>
              <a:rPr lang="en-US" sz="2800" dirty="0" err="1">
                <a:latin typeface="Calibri Light"/>
                <a:ea typeface="Calibri Light"/>
                <a:cs typeface="Calibri Light"/>
              </a:rPr>
              <a:t>masterlist</a:t>
            </a:r>
            <a:endParaRPr lang="en-US" dirty="0">
              <a:latin typeface="Calibri Light"/>
              <a:ea typeface="Calibri Light"/>
              <a:cs typeface="Calibri Light"/>
            </a:endParaRPr>
          </a:p>
        </p:txBody>
      </p:sp>
      <p:sp>
        <p:nvSpPr>
          <p:cNvPr id="3" name="Slide Number Placeholder 2">
            <a:extLst>
              <a:ext uri="{FF2B5EF4-FFF2-40B4-BE49-F238E27FC236}">
                <a16:creationId xmlns:a16="http://schemas.microsoft.com/office/drawing/2014/main" id="{EB343F49-CC36-F2B5-0CDA-6B9F642098D7}"/>
              </a:ext>
            </a:extLst>
          </p:cNvPr>
          <p:cNvSpPr>
            <a:spLocks noGrp="1"/>
          </p:cNvSpPr>
          <p:nvPr>
            <p:ph type="sldNum" sz="quarter" idx="12"/>
          </p:nvPr>
        </p:nvSpPr>
        <p:spPr/>
        <p:txBody>
          <a:bodyPr/>
          <a:lstStyle/>
          <a:p>
            <a:fld id="{1D74EC52-CE89-4FF8-8D79-358BA46EB675}" type="slidenum">
              <a:rPr lang="fr-FR" smtClean="0"/>
              <a:t>12</a:t>
            </a:fld>
            <a:endParaRPr lang="en-US"/>
          </a:p>
        </p:txBody>
      </p:sp>
    </p:spTree>
    <p:extLst>
      <p:ext uri="{BB962C8B-B14F-4D97-AF65-F5344CB8AC3E}">
        <p14:creationId xmlns:p14="http://schemas.microsoft.com/office/powerpoint/2010/main" val="432175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8B5E1-8903-944A-064E-6F42596B955D}"/>
              </a:ext>
            </a:extLst>
          </p:cNvPr>
          <p:cNvSpPr>
            <a:spLocks noGrp="1"/>
          </p:cNvSpPr>
          <p:nvPr>
            <p:ph type="title"/>
          </p:nvPr>
        </p:nvSpPr>
        <p:spPr>
          <a:xfrm>
            <a:off x="427657" y="320301"/>
            <a:ext cx="5067066" cy="659526"/>
          </a:xfrm>
        </p:spPr>
        <p:txBody>
          <a:bodyPr>
            <a:normAutofit fontScale="90000"/>
          </a:bodyPr>
          <a:lstStyle/>
          <a:p>
            <a:r>
              <a:rPr lang="en-US">
                <a:ea typeface="Calibri Light"/>
                <a:cs typeface="Calibri Light"/>
              </a:rPr>
              <a:t>Main team publications</a:t>
            </a:r>
          </a:p>
        </p:txBody>
      </p:sp>
      <p:sp>
        <p:nvSpPr>
          <p:cNvPr id="3" name="Content Placeholder 2">
            <a:extLst>
              <a:ext uri="{FF2B5EF4-FFF2-40B4-BE49-F238E27FC236}">
                <a16:creationId xmlns:a16="http://schemas.microsoft.com/office/drawing/2014/main" id="{0E311D79-F3F4-8F2D-7069-CDFC86F846BF}"/>
              </a:ext>
            </a:extLst>
          </p:cNvPr>
          <p:cNvSpPr>
            <a:spLocks noGrp="1"/>
          </p:cNvSpPr>
          <p:nvPr>
            <p:ph idx="1"/>
          </p:nvPr>
        </p:nvSpPr>
        <p:spPr>
          <a:xfrm>
            <a:off x="7615816" y="983135"/>
            <a:ext cx="4295017" cy="5727229"/>
          </a:xfrm>
        </p:spPr>
        <p:txBody>
          <a:bodyPr vert="horz" lIns="91440" tIns="45720" rIns="91440" bIns="45720" rtlCol="0" anchor="t">
            <a:normAutofit/>
          </a:bodyPr>
          <a:lstStyle/>
          <a:p>
            <a:r>
              <a:rPr lang="en-US" sz="1200">
                <a:ea typeface="Calibri"/>
                <a:cs typeface="Calibri"/>
              </a:rPr>
              <a:t>Papers in preparation:</a:t>
            </a:r>
          </a:p>
          <a:p>
            <a:pPr lvl="1">
              <a:buFont typeface="Courier New" panose="020B0604020202020204" pitchFamily="34" charset="0"/>
              <a:buChar char="o"/>
            </a:pPr>
            <a:r>
              <a:rPr lang="en-US" sz="1200" err="1">
                <a:ea typeface="Calibri"/>
                <a:cs typeface="Calibri"/>
              </a:rPr>
              <a:t>SuperCam</a:t>
            </a:r>
            <a:r>
              <a:rPr lang="en-US" sz="1200">
                <a:ea typeface="Calibri"/>
                <a:cs typeface="Calibri"/>
              </a:rPr>
              <a:t> Raman/ TRLS papers</a:t>
            </a:r>
          </a:p>
          <a:p>
            <a:pPr lvl="2">
              <a:buFont typeface="Wingdings" panose="020B0604020202020204" pitchFamily="34" charset="0"/>
              <a:buChar char="§"/>
            </a:pPr>
            <a:r>
              <a:rPr lang="en-US" sz="1200">
                <a:ea typeface="Calibri"/>
                <a:cs typeface="Calibri"/>
              </a:rPr>
              <a:t>Ollila et al. (TRLS)</a:t>
            </a:r>
          </a:p>
          <a:p>
            <a:pPr lvl="2">
              <a:buFont typeface="Wingdings" panose="020B0604020202020204" pitchFamily="34" charset="0"/>
              <a:buChar char="§"/>
            </a:pPr>
            <a:r>
              <a:rPr lang="en-US" sz="1200">
                <a:ea typeface="Calibri"/>
                <a:cs typeface="Calibri"/>
              </a:rPr>
              <a:t>Sharma et al. (Raman performance)</a:t>
            </a:r>
          </a:p>
          <a:p>
            <a:pPr lvl="2">
              <a:buFont typeface="Wingdings" panose="020B0604020202020204" pitchFamily="34" charset="0"/>
              <a:buChar char="§"/>
            </a:pPr>
            <a:r>
              <a:rPr lang="en-US" sz="1200">
                <a:ea typeface="Calibri"/>
                <a:cs typeface="Calibri"/>
              </a:rPr>
              <a:t>Kelly et al. (fiber, reflectance)</a:t>
            </a:r>
          </a:p>
          <a:p>
            <a:pPr lvl="1">
              <a:buFont typeface="Courier New" panose="020B0604020202020204" pitchFamily="34" charset="0"/>
              <a:buChar char="o"/>
            </a:pPr>
            <a:r>
              <a:rPr lang="en-US" sz="1200">
                <a:ea typeface="Calibri"/>
                <a:cs typeface="Calibri"/>
              </a:rPr>
              <a:t>Team papers using Raman/ TRLS data:</a:t>
            </a:r>
          </a:p>
          <a:p>
            <a:pPr lvl="2">
              <a:buFont typeface="Wingdings,Sans-Serif" panose="020B0604020202020204" pitchFamily="34" charset="0"/>
              <a:buChar char="§"/>
            </a:pPr>
            <a:r>
              <a:rPr lang="en-US" sz="1200">
                <a:ea typeface="Calibri"/>
                <a:cs typeface="Calibri"/>
              </a:rPr>
              <a:t>Beyssac et al. (olivine boulders)</a:t>
            </a:r>
          </a:p>
          <a:p>
            <a:pPr lvl="2">
              <a:buFont typeface="Wingdings,Sans-Serif" panose="020B0604020202020204" pitchFamily="34" charset="0"/>
              <a:buChar char="§"/>
            </a:pPr>
            <a:r>
              <a:rPr lang="en-US" sz="1200" err="1">
                <a:ea typeface="Calibri"/>
                <a:cs typeface="Calibri"/>
              </a:rPr>
              <a:t>Clavé</a:t>
            </a:r>
            <a:r>
              <a:rPr lang="en-US" sz="1200">
                <a:ea typeface="Calibri"/>
                <a:cs typeface="Calibri"/>
              </a:rPr>
              <a:t> et al. (carbonate overview)</a:t>
            </a:r>
          </a:p>
          <a:p>
            <a:pPr lvl="2">
              <a:buFont typeface="Wingdings" panose="020B0604020202020204" pitchFamily="34" charset="0"/>
              <a:buChar char="§"/>
            </a:pPr>
            <a:r>
              <a:rPr lang="en-US" sz="1200">
                <a:ea typeface="Calibri"/>
                <a:cs typeface="Calibri"/>
              </a:rPr>
              <a:t>Connell et al. (dehydration experiment)</a:t>
            </a:r>
          </a:p>
          <a:p>
            <a:pPr lvl="2">
              <a:buFont typeface="Wingdings,Sans-Serif" panose="020B0604020202020204" pitchFamily="34" charset="0"/>
              <a:buChar char="§"/>
            </a:pPr>
            <a:r>
              <a:rPr lang="en-US" sz="1200">
                <a:ea typeface="Calibri"/>
                <a:cs typeface="Calibri"/>
              </a:rPr>
              <a:t>Mandon et al. (Bright Angel results, overview)</a:t>
            </a:r>
          </a:p>
          <a:p>
            <a:pPr lvl="2">
              <a:buFont typeface="Wingdings,Sans-Serif" panose="020B0604020202020204" pitchFamily="34" charset="0"/>
              <a:buChar char="§"/>
            </a:pPr>
            <a:r>
              <a:rPr lang="en-US" sz="1200" err="1">
                <a:ea typeface="Calibri"/>
                <a:cs typeface="Calibri"/>
              </a:rPr>
              <a:t>Siljeström</a:t>
            </a:r>
            <a:r>
              <a:rPr lang="en-US" sz="1200">
                <a:ea typeface="Calibri"/>
                <a:cs typeface="Calibri"/>
              </a:rPr>
              <a:t> et al. (Margin Campaign samples)</a:t>
            </a:r>
          </a:p>
          <a:p>
            <a:pPr lvl="2">
              <a:buFont typeface="Wingdings" panose="020B0604020202020204" pitchFamily="34" charset="0"/>
              <a:buChar char="§"/>
            </a:pPr>
            <a:r>
              <a:rPr lang="en-US" sz="1200">
                <a:ea typeface="Calibri"/>
                <a:cs typeface="Calibri"/>
              </a:rPr>
              <a:t>Weiss et al. (Upper Fan Campaign samples)</a:t>
            </a:r>
          </a:p>
          <a:p>
            <a:pPr lvl="2">
              <a:buFont typeface="Wingdings" panose="020B0604020202020204" pitchFamily="34" charset="0"/>
              <a:buChar char="§"/>
            </a:pPr>
            <a:endParaRPr lang="en-US" sz="1200">
              <a:ea typeface="Calibri"/>
              <a:cs typeface="Calibri"/>
            </a:endParaRPr>
          </a:p>
          <a:p>
            <a:r>
              <a:rPr lang="en-US" sz="1200">
                <a:ea typeface="Calibri"/>
                <a:cs typeface="Calibri"/>
              </a:rPr>
              <a:t>Some key abstracts (not yet in papers):</a:t>
            </a:r>
          </a:p>
          <a:p>
            <a:pPr lvl="1">
              <a:buFont typeface="Courier New" panose="020B0604020202020204" pitchFamily="34" charset="0"/>
              <a:buChar char="o"/>
            </a:pPr>
            <a:r>
              <a:rPr lang="en-US" sz="1200">
                <a:ea typeface="Calibri"/>
                <a:cs typeface="Calibri"/>
              </a:rPr>
              <a:t>Meslin et al., LPSC 2022 (perchlorate)</a:t>
            </a:r>
          </a:p>
          <a:p>
            <a:pPr lvl="1">
              <a:buFont typeface="Courier New" panose="020B0604020202020204" pitchFamily="34" charset="0"/>
              <a:buChar char="o"/>
            </a:pPr>
            <a:r>
              <a:rPr lang="en-US" sz="1200">
                <a:ea typeface="Calibri"/>
                <a:cs typeface="Calibri"/>
              </a:rPr>
              <a:t>Lopez-Reyes et al., LPSC 2023 (anhydrite veins)</a:t>
            </a:r>
          </a:p>
          <a:p>
            <a:pPr lvl="1">
              <a:buFont typeface="Courier New" panose="020B0604020202020204" pitchFamily="34" charset="0"/>
              <a:buChar char="o"/>
            </a:pPr>
            <a:r>
              <a:rPr lang="en-US" sz="1200">
                <a:ea typeface="Calibri"/>
                <a:cs typeface="Calibri"/>
              </a:rPr>
              <a:t>Beyssac et al., LPSC 2023 (olivine boulders)</a:t>
            </a:r>
          </a:p>
          <a:p>
            <a:pPr lvl="1">
              <a:buFont typeface="Courier New" panose="020B0604020202020204" pitchFamily="34" charset="0"/>
              <a:buChar char="o"/>
            </a:pPr>
            <a:r>
              <a:rPr lang="en-US" sz="1200" err="1">
                <a:ea typeface="Calibri"/>
                <a:cs typeface="Calibri"/>
              </a:rPr>
              <a:t>Clavé</a:t>
            </a:r>
            <a:r>
              <a:rPr lang="en-US" sz="1200">
                <a:ea typeface="Calibri"/>
                <a:cs typeface="Calibri"/>
              </a:rPr>
              <a:t> et al., LPSC 2023 (continuum signal)</a:t>
            </a:r>
          </a:p>
          <a:p>
            <a:pPr lvl="1">
              <a:buFont typeface="Courier New" panose="020B0604020202020204" pitchFamily="34" charset="0"/>
              <a:buChar char="o"/>
            </a:pPr>
            <a:r>
              <a:rPr lang="en-US" sz="1200">
                <a:ea typeface="Calibri"/>
                <a:cs typeface="Calibri"/>
              </a:rPr>
              <a:t>Ollila et al, LPSC 2024 (TRLS</a:t>
            </a:r>
            <a:r>
              <a:rPr lang="en-US" sz="1200">
                <a:solidFill>
                  <a:srgbClr val="000000"/>
                </a:solidFill>
                <a:ea typeface="Calibri"/>
                <a:cs typeface="Calibri"/>
              </a:rPr>
              <a:t>)</a:t>
            </a:r>
            <a:endParaRPr lang="en-US" sz="1200">
              <a:ea typeface="Calibri"/>
              <a:cs typeface="Calibri"/>
            </a:endParaRPr>
          </a:p>
          <a:p>
            <a:pPr lvl="1">
              <a:buFont typeface="Courier New" panose="020B0604020202020204" pitchFamily="34" charset="0"/>
              <a:buChar char="o"/>
            </a:pPr>
            <a:r>
              <a:rPr lang="en-US" sz="1200" b="1">
                <a:ea typeface="Calibri"/>
                <a:cs typeface="Calibri"/>
              </a:rPr>
              <a:t>Manrique et al., LPSC 2025 #2333 (new results, quartz &amp; continuum) --&gt; today's poster session !</a:t>
            </a:r>
          </a:p>
        </p:txBody>
      </p:sp>
      <p:sp>
        <p:nvSpPr>
          <p:cNvPr id="5" name="Content Placeholder 2">
            <a:extLst>
              <a:ext uri="{FF2B5EF4-FFF2-40B4-BE49-F238E27FC236}">
                <a16:creationId xmlns:a16="http://schemas.microsoft.com/office/drawing/2014/main" id="{E29F2FF3-6AB9-6F44-A7E9-3EB10AC388B4}"/>
              </a:ext>
            </a:extLst>
          </p:cNvPr>
          <p:cNvSpPr txBox="1">
            <a:spLocks/>
          </p:cNvSpPr>
          <p:nvPr/>
        </p:nvSpPr>
        <p:spPr>
          <a:xfrm>
            <a:off x="430272" y="976260"/>
            <a:ext cx="7186532" cy="573553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ea typeface="Calibri"/>
                <a:cs typeface="Calibri"/>
              </a:rPr>
              <a:t>Instrument:</a:t>
            </a:r>
          </a:p>
          <a:p>
            <a:pPr lvl="1">
              <a:buFont typeface="Courier New" panose="020B0604020202020204" pitchFamily="34" charset="0"/>
              <a:buChar char="o"/>
            </a:pPr>
            <a:r>
              <a:rPr lang="en-US" sz="1200">
                <a:ea typeface="Calibri"/>
                <a:cs typeface="Calibri"/>
              </a:rPr>
              <a:t>Wiens et al., 2021 (Body Unit); </a:t>
            </a:r>
            <a:r>
              <a:rPr lang="en-US" sz="1200">
                <a:ea typeface="+mn-lt"/>
                <a:cs typeface="+mn-lt"/>
                <a:hlinkClick r:id="rId2"/>
              </a:rPr>
              <a:t>https://doi.org/10.1007/s11214-020-00777-5</a:t>
            </a:r>
            <a:endParaRPr lang="en-US" sz="1200">
              <a:ea typeface="+mn-lt"/>
              <a:cs typeface="+mn-lt"/>
            </a:endParaRPr>
          </a:p>
          <a:p>
            <a:pPr lvl="1">
              <a:buFont typeface="Courier New" panose="020B0604020202020204" pitchFamily="34" charset="0"/>
              <a:buChar char="o"/>
            </a:pPr>
            <a:r>
              <a:rPr lang="en-US" sz="1200">
                <a:ea typeface="+mn-lt"/>
                <a:cs typeface="+mn-lt"/>
              </a:rPr>
              <a:t>Maurice</a:t>
            </a:r>
            <a:r>
              <a:rPr lang="en-US" sz="1200">
                <a:ea typeface="Calibri"/>
                <a:cs typeface="Calibri"/>
              </a:rPr>
              <a:t> et al., 2021 (Mast Unit); </a:t>
            </a:r>
            <a:r>
              <a:rPr lang="en-US" sz="1200">
                <a:ea typeface="+mn-lt"/>
                <a:cs typeface="+mn-lt"/>
                <a:hlinkClick r:id="rId3"/>
              </a:rPr>
              <a:t>https://doi.org/10.1007/s11214-021-00807-w</a:t>
            </a:r>
            <a:endParaRPr lang="en-US" sz="1200">
              <a:ea typeface="Calibri"/>
              <a:cs typeface="Calibri"/>
            </a:endParaRPr>
          </a:p>
          <a:p>
            <a:pPr lvl="1">
              <a:buFont typeface="Courier New" panose="020B0604020202020204" pitchFamily="34" charset="0"/>
              <a:buChar char="o"/>
            </a:pPr>
            <a:r>
              <a:rPr lang="en-US" sz="1200">
                <a:ea typeface="Calibri"/>
                <a:cs typeface="Calibri"/>
              </a:rPr>
              <a:t>Manrique et al., 2020 (Calibration targets, design); </a:t>
            </a:r>
            <a:r>
              <a:rPr lang="en-US" sz="1200">
                <a:ea typeface="+mn-lt"/>
                <a:cs typeface="+mn-lt"/>
                <a:hlinkClick r:id="rId4"/>
              </a:rPr>
              <a:t>https://doi.org/10.1007/s11214-020-00764-w</a:t>
            </a:r>
            <a:endParaRPr lang="en-US" sz="1200">
              <a:ea typeface="Calibri"/>
              <a:cs typeface="Calibri"/>
            </a:endParaRPr>
          </a:p>
          <a:p>
            <a:pPr lvl="1">
              <a:buFont typeface="Courier New" panose="020B0604020202020204" pitchFamily="34" charset="0"/>
              <a:buChar char="o"/>
            </a:pPr>
            <a:r>
              <a:rPr lang="en-US" sz="1200">
                <a:ea typeface="Calibri"/>
                <a:cs typeface="Calibri"/>
              </a:rPr>
              <a:t>Madariaga et al., 2021 (Calibration targets, homogeneity); </a:t>
            </a:r>
            <a:r>
              <a:rPr lang="en-US" sz="1200">
                <a:ea typeface="Calibri"/>
                <a:cs typeface="Calibri"/>
                <a:hlinkClick r:id="rId5"/>
              </a:rPr>
              <a:t>https://doi.org/10.1016/j.aca.2022.339837</a:t>
            </a:r>
            <a:endParaRPr lang="en-US" sz="1200">
              <a:ea typeface="Calibri"/>
              <a:cs typeface="Calibri"/>
            </a:endParaRPr>
          </a:p>
          <a:p>
            <a:pPr lvl="1">
              <a:buFont typeface="Courier New" panose="020B0604020202020204" pitchFamily="34" charset="0"/>
              <a:buChar char="o"/>
            </a:pPr>
            <a:r>
              <a:rPr lang="en-US" sz="1200">
                <a:ea typeface="Calibri"/>
                <a:cs typeface="Calibri"/>
              </a:rPr>
              <a:t>Cousin</a:t>
            </a:r>
            <a:r>
              <a:rPr lang="en-US" sz="1200">
                <a:cs typeface="Calibri"/>
              </a:rPr>
              <a:t> et al., 2021 (Calibration targets, characterization); </a:t>
            </a:r>
            <a:r>
              <a:rPr lang="en-US" sz="1200">
                <a:cs typeface="Calibri"/>
                <a:hlinkClick r:id="rId6"/>
              </a:rPr>
              <a:t>https://doi.org/10.1016/j.sab.2021.106341</a:t>
            </a:r>
            <a:endParaRPr lang="en-US" sz="1200">
              <a:ea typeface="Calibri"/>
              <a:cs typeface="Calibri"/>
            </a:endParaRPr>
          </a:p>
          <a:p>
            <a:pPr lvl="1">
              <a:buFont typeface="Courier New" panose="020B0604020202020204" pitchFamily="34" charset="0"/>
              <a:buChar char="o"/>
            </a:pPr>
            <a:r>
              <a:rPr lang="en-US" sz="1200">
                <a:cs typeface="Calibri"/>
              </a:rPr>
              <a:t>Legett et al., 2022 (Optical calibration of spectrometers); </a:t>
            </a:r>
            <a:r>
              <a:rPr lang="en-US" sz="1200">
                <a:ea typeface="+mn-lt"/>
                <a:cs typeface="+mn-lt"/>
                <a:hlinkClick r:id="rId7"/>
              </a:rPr>
              <a:t>https://doi.org/10.1364/AO.447680</a:t>
            </a:r>
            <a:endParaRPr lang="en-US" sz="1200">
              <a:ea typeface="Calibri"/>
              <a:cs typeface="Calibri"/>
            </a:endParaRPr>
          </a:p>
          <a:p>
            <a:r>
              <a:rPr lang="en-US" sz="1200" err="1">
                <a:ea typeface="Calibri"/>
                <a:cs typeface="Calibri"/>
              </a:rPr>
              <a:t>SuperCam</a:t>
            </a:r>
            <a:r>
              <a:rPr lang="en-US" sz="1200">
                <a:ea typeface="Calibri"/>
                <a:cs typeface="Calibri"/>
              </a:rPr>
              <a:t> Raman/ TRLS papers:</a:t>
            </a:r>
          </a:p>
          <a:p>
            <a:pPr lvl="1">
              <a:buFont typeface="Courier New" panose="020B0604020202020204" pitchFamily="34" charset="0"/>
              <a:buChar char="o"/>
            </a:pPr>
            <a:r>
              <a:rPr lang="en-US" sz="1200" err="1">
                <a:ea typeface="Calibri"/>
                <a:cs typeface="Calibri"/>
              </a:rPr>
              <a:t>Clavé</a:t>
            </a:r>
            <a:r>
              <a:rPr lang="en-US" sz="1200">
                <a:ea typeface="Calibri"/>
                <a:cs typeface="Calibri"/>
              </a:rPr>
              <a:t> et al., 2024 (deterioration of apatite under UV); </a:t>
            </a:r>
            <a:r>
              <a:rPr lang="en-US" sz="1200">
                <a:ea typeface="+mn-lt"/>
                <a:cs typeface="+mn-lt"/>
                <a:hlinkClick r:id="rId8"/>
              </a:rPr>
              <a:t>https://doi.org/10.1038/s41598-024-61494-5</a:t>
            </a:r>
            <a:endParaRPr lang="en-US" sz="1200">
              <a:ea typeface="+mn-lt"/>
              <a:cs typeface="+mn-lt"/>
            </a:endParaRPr>
          </a:p>
          <a:p>
            <a:pPr lvl="1">
              <a:buFont typeface="Courier New" panose="020B0604020202020204" pitchFamily="34" charset="0"/>
              <a:buChar char="o"/>
            </a:pPr>
            <a:r>
              <a:rPr lang="en-US" sz="1200" b="1">
                <a:ea typeface="Calibri"/>
                <a:cs typeface="Calibri"/>
              </a:rPr>
              <a:t>Bernard et al., accepted (deterioration of </a:t>
            </a:r>
            <a:r>
              <a:rPr lang="en-US" sz="1200" b="1" err="1">
                <a:ea typeface="Calibri"/>
                <a:cs typeface="Calibri"/>
              </a:rPr>
              <a:t>ertalyte</a:t>
            </a:r>
            <a:r>
              <a:rPr lang="en-US" sz="1200" b="1">
                <a:ea typeface="Calibri"/>
                <a:cs typeface="Calibri"/>
              </a:rPr>
              <a:t> under UV)</a:t>
            </a:r>
          </a:p>
          <a:p>
            <a:pPr lvl="1">
              <a:buFont typeface="Courier New" panose="020B0604020202020204" pitchFamily="34" charset="0"/>
              <a:buChar char="o"/>
            </a:pPr>
            <a:r>
              <a:rPr lang="en-US" sz="1200" b="1">
                <a:ea typeface="Calibri"/>
                <a:cs typeface="Calibri"/>
              </a:rPr>
              <a:t>Lopez-Reyes et al., sub. (1000 sols overview paper, ref. for all processing and results so far!); </a:t>
            </a:r>
          </a:p>
          <a:p>
            <a:pPr marL="457200" lvl="1" indent="0">
              <a:buNone/>
            </a:pPr>
            <a:r>
              <a:rPr lang="en-US" sz="1200">
                <a:ea typeface="Calibri"/>
                <a:cs typeface="Calibri"/>
              </a:rPr>
              <a:t>   (Pre-print </a:t>
            </a:r>
            <a:r>
              <a:rPr lang="en-US" sz="1200">
                <a:ea typeface="Calibri"/>
                <a:cs typeface="Calibri"/>
                <a:hlinkClick r:id="rId9"/>
              </a:rPr>
              <a:t>https://doi.org/10.22541/essoar.174051870.09576363/v1</a:t>
            </a:r>
            <a:r>
              <a:rPr lang="en-US" sz="1200">
                <a:ea typeface="Calibri"/>
                <a:cs typeface="Calibri"/>
              </a:rPr>
              <a:t>)</a:t>
            </a:r>
            <a:endParaRPr lang="en-US">
              <a:ea typeface="Calibri" panose="020F0502020204030204"/>
              <a:cs typeface="Calibri" panose="020F0502020204030204"/>
            </a:endParaRPr>
          </a:p>
          <a:p>
            <a:pPr lvl="1">
              <a:buFont typeface="Courier New" panose="020B0604020202020204" pitchFamily="34" charset="0"/>
              <a:buChar char="o"/>
            </a:pPr>
            <a:r>
              <a:rPr lang="en-US" sz="1200">
                <a:ea typeface="Calibri"/>
                <a:cs typeface="Calibri"/>
              </a:rPr>
              <a:t>Lopez-Reyes, sub. (olivine Fo/Fa characterization)</a:t>
            </a:r>
          </a:p>
          <a:p>
            <a:r>
              <a:rPr lang="en-US" sz="1200">
                <a:ea typeface="Calibri"/>
                <a:cs typeface="Calibri"/>
              </a:rPr>
              <a:t>Team papers using Raman/ TRLS data:</a:t>
            </a:r>
          </a:p>
          <a:p>
            <a:pPr lvl="1">
              <a:buFont typeface="Courier New" panose="020B0604020202020204" pitchFamily="34" charset="0"/>
              <a:buChar char="o"/>
            </a:pPr>
            <a:r>
              <a:rPr lang="en-US" sz="1200">
                <a:ea typeface="Calibri"/>
                <a:cs typeface="Calibri"/>
              </a:rPr>
              <a:t>Wiens et al., 2022 (crater floor, perchlorate detection); </a:t>
            </a:r>
            <a:r>
              <a:rPr lang="en-US" sz="1200">
                <a:ea typeface="+mn-lt"/>
                <a:cs typeface="+mn-lt"/>
                <a:hlinkClick r:id="rId10"/>
              </a:rPr>
              <a:t>https://doi.org/10.1126/sciadv.abo3399</a:t>
            </a:r>
            <a:endParaRPr lang="en-US" sz="1200">
              <a:ea typeface="+mn-lt"/>
              <a:cs typeface="+mn-lt"/>
            </a:endParaRPr>
          </a:p>
          <a:p>
            <a:pPr lvl="1">
              <a:buFont typeface="Courier New" panose="020B0604020202020204" pitchFamily="34" charset="0"/>
              <a:buChar char="o"/>
            </a:pPr>
            <a:r>
              <a:rPr lang="en-US" sz="1200" err="1">
                <a:ea typeface="Calibri"/>
                <a:cs typeface="Calibri"/>
              </a:rPr>
              <a:t>Clavé</a:t>
            </a:r>
            <a:r>
              <a:rPr lang="en-US" sz="1200">
                <a:ea typeface="Calibri"/>
                <a:cs typeface="Calibri"/>
              </a:rPr>
              <a:t> et al., 2023 (crater floor, carbonate detection); </a:t>
            </a:r>
            <a:r>
              <a:rPr lang="en-US" sz="1200">
                <a:ea typeface="+mn-lt"/>
                <a:cs typeface="+mn-lt"/>
                <a:hlinkClick r:id="rId11"/>
              </a:rPr>
              <a:t>https://doi.org/10.1029/2022JE007463</a:t>
            </a:r>
            <a:endParaRPr lang="en-US" sz="1200">
              <a:ea typeface="Calibri"/>
              <a:cs typeface="Calibri"/>
            </a:endParaRPr>
          </a:p>
          <a:p>
            <a:pPr lvl="1">
              <a:buFont typeface="Courier New" panose="020B0604020202020204" pitchFamily="34" charset="0"/>
              <a:buChar char="o"/>
            </a:pPr>
            <a:r>
              <a:rPr lang="en-US" sz="1200" err="1">
                <a:ea typeface="Calibri"/>
                <a:cs typeface="Calibri"/>
              </a:rPr>
              <a:t>Beyssac</a:t>
            </a:r>
            <a:r>
              <a:rPr lang="en-US" sz="1200">
                <a:ea typeface="Calibri"/>
                <a:cs typeface="Calibri"/>
              </a:rPr>
              <a:t> et al., 2023 (</a:t>
            </a:r>
            <a:r>
              <a:rPr lang="en-US" sz="1200" err="1">
                <a:ea typeface="Calibri"/>
                <a:cs typeface="Calibri"/>
              </a:rPr>
              <a:t>Seitah</a:t>
            </a:r>
            <a:r>
              <a:rPr lang="en-US" sz="1200">
                <a:ea typeface="Calibri"/>
                <a:cs typeface="Calibri"/>
              </a:rPr>
              <a:t>, olivine detection); </a:t>
            </a:r>
            <a:r>
              <a:rPr lang="en-US" sz="1200">
                <a:ea typeface="+mn-lt"/>
                <a:cs typeface="+mn-lt"/>
                <a:hlinkClick r:id="rId12"/>
              </a:rPr>
              <a:t>https://doi.org/10.1029/2022JE007638</a:t>
            </a:r>
            <a:endParaRPr lang="en-US" sz="1200">
              <a:ea typeface="+mn-lt"/>
              <a:cs typeface="+mn-lt"/>
            </a:endParaRPr>
          </a:p>
          <a:p>
            <a:pPr lvl="1">
              <a:buFont typeface="Courier New" panose="020B0604020202020204" pitchFamily="34" charset="0"/>
              <a:buChar char="o"/>
            </a:pPr>
            <a:r>
              <a:rPr lang="en-US" sz="1200">
                <a:ea typeface="Calibri"/>
                <a:cs typeface="Calibri"/>
              </a:rPr>
              <a:t>Simon et al., 2023 (Crater floor samples); </a:t>
            </a:r>
            <a:r>
              <a:rPr lang="en-US" sz="1200">
                <a:ea typeface="+mn-lt"/>
                <a:cs typeface="+mn-lt"/>
                <a:hlinkClick r:id="rId13"/>
              </a:rPr>
              <a:t>https://doi.org/10.1029/2022JE007474</a:t>
            </a:r>
            <a:endParaRPr lang="en-US" sz="1200">
              <a:ea typeface="+mn-lt"/>
              <a:cs typeface="+mn-lt"/>
            </a:endParaRPr>
          </a:p>
          <a:p>
            <a:pPr lvl="1">
              <a:buFont typeface="Courier New" panose="020B0604020202020204" pitchFamily="34" charset="0"/>
              <a:buChar char="o"/>
            </a:pPr>
            <a:r>
              <a:rPr lang="en-US" sz="1200">
                <a:ea typeface="Calibri"/>
                <a:cs typeface="Calibri"/>
              </a:rPr>
              <a:t>Bosak et al., 2024 (Fan Front samples);</a:t>
            </a:r>
            <a:r>
              <a:rPr lang="en-US" sz="1200">
                <a:solidFill>
                  <a:srgbClr val="000000"/>
                </a:solidFill>
                <a:ea typeface="Calibri"/>
                <a:cs typeface="Calibri"/>
              </a:rPr>
              <a:t> </a:t>
            </a:r>
            <a:r>
              <a:rPr lang="en-US" sz="1200">
                <a:ea typeface="+mn-lt"/>
                <a:cs typeface="+mn-lt"/>
                <a:hlinkClick r:id="rId14"/>
              </a:rPr>
              <a:t>https://doi.org/10.1029/2024AV001241</a:t>
            </a:r>
            <a:endParaRPr lang="en-US" sz="1200">
              <a:ea typeface="+mn-lt"/>
              <a:cs typeface="+mn-lt"/>
            </a:endParaRPr>
          </a:p>
          <a:p>
            <a:pPr lvl="1">
              <a:buFont typeface="Courier New" panose="020B0604020202020204" pitchFamily="34" charset="0"/>
              <a:buChar char="o"/>
            </a:pPr>
            <a:r>
              <a:rPr lang="en-US" sz="1200" b="1">
                <a:ea typeface="Calibri"/>
                <a:cs typeface="Calibri"/>
              </a:rPr>
              <a:t>Beck et al., accepted (silica and quartz, </a:t>
            </a:r>
            <a:r>
              <a:rPr lang="en-US" sz="1200" b="1" err="1">
                <a:ea typeface="Calibri"/>
                <a:cs typeface="Calibri"/>
              </a:rPr>
              <a:t>hydrothermalism</a:t>
            </a:r>
            <a:r>
              <a:rPr lang="en-US" sz="1200" b="1">
                <a:ea typeface="Calibri"/>
                <a:cs typeface="Calibri"/>
              </a:rPr>
              <a:t>); </a:t>
            </a:r>
            <a:r>
              <a:rPr lang="en-US" sz="1200">
                <a:ea typeface="+mn-lt"/>
                <a:cs typeface="+mn-lt"/>
                <a:hlinkClick r:id="rId15"/>
              </a:rPr>
              <a:t>https://doi.org/10.1016/j.epsl.2025.119256</a:t>
            </a:r>
          </a:p>
          <a:p>
            <a:pPr lvl="1">
              <a:buFont typeface="Courier New" panose="020B0604020202020204" pitchFamily="34" charset="0"/>
              <a:buChar char="o"/>
            </a:pPr>
            <a:r>
              <a:rPr lang="en-US" sz="1200" err="1">
                <a:ea typeface="Calibri"/>
                <a:cs typeface="Calibri"/>
              </a:rPr>
              <a:t>Hurrowitz</a:t>
            </a:r>
            <a:r>
              <a:rPr lang="en-US" sz="1200">
                <a:ea typeface="Calibri"/>
                <a:cs typeface="Calibri"/>
              </a:rPr>
              <a:t> et al., in rev. (Bright Angel, potential biosignatures)</a:t>
            </a:r>
          </a:p>
          <a:p>
            <a:pPr lvl="1">
              <a:buFont typeface="Courier New" panose="020B0604020202020204" pitchFamily="34" charset="0"/>
              <a:buChar char="o"/>
            </a:pPr>
            <a:endParaRPr lang="en-US" sz="1200">
              <a:ea typeface="Calibri"/>
              <a:cs typeface="Calibri"/>
            </a:endParaRPr>
          </a:p>
        </p:txBody>
      </p:sp>
      <p:sp>
        <p:nvSpPr>
          <p:cNvPr id="6" name="Slide Number Placeholder 5">
            <a:extLst>
              <a:ext uri="{FF2B5EF4-FFF2-40B4-BE49-F238E27FC236}">
                <a16:creationId xmlns:a16="http://schemas.microsoft.com/office/drawing/2014/main" id="{3A3D1583-5BD9-BD3A-EA64-C8E3C6B50927}"/>
              </a:ext>
            </a:extLst>
          </p:cNvPr>
          <p:cNvSpPr>
            <a:spLocks noGrp="1"/>
          </p:cNvSpPr>
          <p:nvPr>
            <p:ph type="sldNum" sz="quarter" idx="12"/>
          </p:nvPr>
        </p:nvSpPr>
        <p:spPr/>
        <p:txBody>
          <a:bodyPr/>
          <a:lstStyle/>
          <a:p>
            <a:fld id="{1D74EC52-CE89-4FF8-8D79-358BA46EB675}" type="slidenum">
              <a:rPr lang="fr-FR" smtClean="0"/>
              <a:t>13</a:t>
            </a:fld>
            <a:endParaRPr lang="en-US"/>
          </a:p>
        </p:txBody>
      </p:sp>
      <p:sp>
        <p:nvSpPr>
          <p:cNvPr id="4" name="TextBox 3">
            <a:extLst>
              <a:ext uri="{FF2B5EF4-FFF2-40B4-BE49-F238E27FC236}">
                <a16:creationId xmlns:a16="http://schemas.microsoft.com/office/drawing/2014/main" id="{C83B68FC-87F8-6A7E-D4DD-22D8AF1E9332}"/>
              </a:ext>
            </a:extLst>
          </p:cNvPr>
          <p:cNvSpPr txBox="1"/>
          <p:nvPr/>
        </p:nvSpPr>
        <p:spPr>
          <a:xfrm>
            <a:off x="6703026" y="6068416"/>
            <a:ext cx="36973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70AD47"/>
                </a:solidFill>
                <a:latin typeface="Calibri Light"/>
                <a:ea typeface="Calibri Light"/>
                <a:cs typeface="Calibri Light"/>
              </a:rPr>
              <a:t>Please, reach out to </a:t>
            </a:r>
            <a:r>
              <a:rPr lang="en-US" b="1" err="1">
                <a:solidFill>
                  <a:srgbClr val="70AD47"/>
                </a:solidFill>
                <a:latin typeface="Calibri Light"/>
                <a:ea typeface="Calibri Light"/>
                <a:cs typeface="Calibri Light"/>
              </a:rPr>
              <a:t>SuperCam</a:t>
            </a:r>
            <a:r>
              <a:rPr lang="en-US" b="1">
                <a:solidFill>
                  <a:srgbClr val="70AD47"/>
                </a:solidFill>
                <a:latin typeface="Calibri Light"/>
                <a:ea typeface="Calibri Light"/>
                <a:cs typeface="Calibri Light"/>
              </a:rPr>
              <a:t> team members if you have questions !</a:t>
            </a:r>
          </a:p>
        </p:txBody>
      </p:sp>
      <p:sp>
        <p:nvSpPr>
          <p:cNvPr id="7" name="TextBox 6">
            <a:extLst>
              <a:ext uri="{FF2B5EF4-FFF2-40B4-BE49-F238E27FC236}">
                <a16:creationId xmlns:a16="http://schemas.microsoft.com/office/drawing/2014/main" id="{8242B2D0-8BCE-1A9F-6FBE-747AD93EBC51}"/>
              </a:ext>
            </a:extLst>
          </p:cNvPr>
          <p:cNvSpPr txBox="1"/>
          <p:nvPr/>
        </p:nvSpPr>
        <p:spPr>
          <a:xfrm>
            <a:off x="2007267" y="6070632"/>
            <a:ext cx="36973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70AD47"/>
                </a:solidFill>
                <a:latin typeface="Calibri Light"/>
                <a:ea typeface="Calibri Light"/>
                <a:cs typeface="Calibri Light"/>
              </a:rPr>
              <a:t>We're looking forward to seeing what YOU will do with this data !</a:t>
            </a:r>
          </a:p>
        </p:txBody>
      </p:sp>
    </p:spTree>
    <p:extLst>
      <p:ext uri="{BB962C8B-B14F-4D97-AF65-F5344CB8AC3E}">
        <p14:creationId xmlns:p14="http://schemas.microsoft.com/office/powerpoint/2010/main" val="1753755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B7645F6-73E1-3D3C-ED92-3FFAD1EC84AE}"/>
              </a:ext>
            </a:extLst>
          </p:cNvPr>
          <p:cNvSpPr>
            <a:spLocks noGrp="1"/>
          </p:cNvSpPr>
          <p:nvPr>
            <p:ph type="body" sz="quarter" idx="14"/>
          </p:nvPr>
        </p:nvSpPr>
        <p:spPr>
          <a:xfrm>
            <a:off x="5867399" y="2339255"/>
            <a:ext cx="5900057" cy="869447"/>
          </a:xfrm>
        </p:spPr>
        <p:txBody>
          <a:bodyPr/>
          <a:lstStyle/>
          <a:p>
            <a:pPr algn="ctr"/>
            <a:r>
              <a:rPr lang="en-US" sz="5400"/>
              <a:t>Backup Slides</a:t>
            </a:r>
          </a:p>
        </p:txBody>
      </p:sp>
      <p:sp>
        <p:nvSpPr>
          <p:cNvPr id="4" name="Slide Number Placeholder 3">
            <a:extLst>
              <a:ext uri="{FF2B5EF4-FFF2-40B4-BE49-F238E27FC236}">
                <a16:creationId xmlns:a16="http://schemas.microsoft.com/office/drawing/2014/main" id="{A5599A9F-5408-25A9-A71B-429375E3E926}"/>
              </a:ext>
            </a:extLst>
          </p:cNvPr>
          <p:cNvSpPr>
            <a:spLocks noGrp="1"/>
          </p:cNvSpPr>
          <p:nvPr>
            <p:ph type="sldNum" sz="quarter" idx="4294967295"/>
          </p:nvPr>
        </p:nvSpPr>
        <p:spPr>
          <a:xfrm>
            <a:off x="9347200" y="6430963"/>
            <a:ext cx="2844800" cy="365125"/>
          </a:xfrm>
        </p:spPr>
        <p:txBody>
          <a:bodyPr/>
          <a:lstStyle/>
          <a:p>
            <a:fld id="{CCFC9734-4A78-4621-89E8-64A548024E47}"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1895300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v1.gif">
            <a:extLst>
              <a:ext uri="{FF2B5EF4-FFF2-40B4-BE49-F238E27FC236}">
                <a16:creationId xmlns:a16="http://schemas.microsoft.com/office/drawing/2014/main" id="{BAF9E2DB-342B-CCB7-CBFF-2E4D37F8659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36519" y="270286"/>
            <a:ext cx="4319404" cy="1799751"/>
          </a:xfrm>
          <a:prstGeom prst="rect">
            <a:avLst/>
          </a:prstGeom>
        </p:spPr>
      </p:pic>
      <p:pic>
        <p:nvPicPr>
          <p:cNvPr id="10" name="Picture 2">
            <a:extLst>
              <a:ext uri="{FF2B5EF4-FFF2-40B4-BE49-F238E27FC236}">
                <a16:creationId xmlns:a16="http://schemas.microsoft.com/office/drawing/2014/main" id="{71145CB3-07F8-30FE-B621-DE7A62D2AF4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6465" y="2442335"/>
            <a:ext cx="9633909" cy="42783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FA33D06A-0D58-CDEC-BD3E-3D4EA7FD2249}"/>
              </a:ext>
            </a:extLst>
          </p:cNvPr>
          <p:cNvSpPr>
            <a:spLocks noGrp="1"/>
          </p:cNvSpPr>
          <p:nvPr>
            <p:ph type="sldNum" sz="quarter" idx="12"/>
          </p:nvPr>
        </p:nvSpPr>
        <p:spPr/>
        <p:txBody>
          <a:bodyPr/>
          <a:lstStyle/>
          <a:p>
            <a:fld id="{1D74EC52-CE89-4FF8-8D79-358BA46EB675}" type="slidenum">
              <a:rPr lang="fr-FR" smtClean="0"/>
              <a:t>15</a:t>
            </a:fld>
            <a:endParaRPr lang="en-US"/>
          </a:p>
        </p:txBody>
      </p:sp>
      <p:sp>
        <p:nvSpPr>
          <p:cNvPr id="4" name="TextBox 3">
            <a:extLst>
              <a:ext uri="{FF2B5EF4-FFF2-40B4-BE49-F238E27FC236}">
                <a16:creationId xmlns:a16="http://schemas.microsoft.com/office/drawing/2014/main" id="{96AE11BE-0551-F102-75B2-CC9A5D6BD923}"/>
              </a:ext>
            </a:extLst>
          </p:cNvPr>
          <p:cNvSpPr txBox="1"/>
          <p:nvPr/>
        </p:nvSpPr>
        <p:spPr>
          <a:xfrm>
            <a:off x="203226" y="145901"/>
            <a:ext cx="1107830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Calibri Light"/>
                <a:ea typeface="Calibri Light"/>
                <a:cs typeface="Calibri Light"/>
              </a:rPr>
              <a:t>Raman spectroscopy</a:t>
            </a:r>
          </a:p>
          <a:p>
            <a:r>
              <a:rPr lang="en-US" sz="2800">
                <a:latin typeface="Calibri Light"/>
                <a:ea typeface="Calibri Light"/>
                <a:cs typeface="Calibri Light"/>
              </a:rPr>
              <a:t>Typical signatures and vibration modes</a:t>
            </a:r>
          </a:p>
        </p:txBody>
      </p:sp>
    </p:spTree>
    <p:extLst>
      <p:ext uri="{BB962C8B-B14F-4D97-AF65-F5344CB8AC3E}">
        <p14:creationId xmlns:p14="http://schemas.microsoft.com/office/powerpoint/2010/main" val="28080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D99E09-2318-A18E-C20F-A2BC2B0A3688}"/>
              </a:ext>
            </a:extLst>
          </p:cNvPr>
          <p:cNvPicPr>
            <a:picLocks noChangeAspect="1"/>
          </p:cNvPicPr>
          <p:nvPr/>
        </p:nvPicPr>
        <p:blipFill>
          <a:blip r:embed="rId2"/>
          <a:stretch>
            <a:fillRect/>
          </a:stretch>
        </p:blipFill>
        <p:spPr>
          <a:xfrm>
            <a:off x="0" y="20184"/>
            <a:ext cx="12192000" cy="6817632"/>
          </a:xfrm>
          <a:prstGeom prst="rect">
            <a:avLst/>
          </a:prstGeom>
        </p:spPr>
      </p:pic>
      <p:sp>
        <p:nvSpPr>
          <p:cNvPr id="3" name="Slide Number Placeholder 2">
            <a:extLst>
              <a:ext uri="{FF2B5EF4-FFF2-40B4-BE49-F238E27FC236}">
                <a16:creationId xmlns:a16="http://schemas.microsoft.com/office/drawing/2014/main" id="{BC0F7368-7FBC-571B-7040-0922B8AB08FE}"/>
              </a:ext>
            </a:extLst>
          </p:cNvPr>
          <p:cNvSpPr>
            <a:spLocks noGrp="1"/>
          </p:cNvSpPr>
          <p:nvPr>
            <p:ph type="sldNum" sz="quarter" idx="12"/>
          </p:nvPr>
        </p:nvSpPr>
        <p:spPr/>
        <p:txBody>
          <a:bodyPr/>
          <a:lstStyle/>
          <a:p>
            <a:fld id="{1D74EC52-CE89-4FF8-8D79-358BA46EB675}" type="slidenum">
              <a:rPr lang="fr-FR" smtClean="0"/>
              <a:t>16</a:t>
            </a:fld>
            <a:endParaRPr lang="en-US"/>
          </a:p>
        </p:txBody>
      </p:sp>
    </p:spTree>
    <p:extLst>
      <p:ext uri="{BB962C8B-B14F-4D97-AF65-F5344CB8AC3E}">
        <p14:creationId xmlns:p14="http://schemas.microsoft.com/office/powerpoint/2010/main" val="1867980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imag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59464" y="3250131"/>
            <a:ext cx="4624272" cy="3352800"/>
          </a:xfrm>
          <a:prstGeom prst="rect">
            <a:avLst/>
          </a:prstGeom>
        </p:spPr>
      </p:pic>
      <p:pic>
        <p:nvPicPr>
          <p:cNvPr id="3" name="Imag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70941" y="2342081"/>
            <a:ext cx="4384712" cy="4260850"/>
          </a:xfrm>
          <a:prstGeom prst="rect">
            <a:avLst/>
          </a:prstGeom>
        </p:spPr>
      </p:pic>
      <p:pic>
        <p:nvPicPr>
          <p:cNvPr id="4" name="Image 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063297" y="1818055"/>
            <a:ext cx="2247900" cy="1937105"/>
          </a:xfrm>
          <a:prstGeom prst="rect">
            <a:avLst/>
          </a:prstGeom>
          <a:ln>
            <a:solidFill>
              <a:schemeClr val="tx1"/>
            </a:solidFill>
          </a:ln>
        </p:spPr>
      </p:pic>
      <p:pic>
        <p:nvPicPr>
          <p:cNvPr id="6" name="Picture 3" descr="image.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59464" y="1818055"/>
            <a:ext cx="4624272" cy="1381276"/>
          </a:xfrm>
          <a:prstGeom prst="rect">
            <a:avLst/>
          </a:prstGeom>
          <a:ln>
            <a:solidFill>
              <a:schemeClr val="tx1"/>
            </a:solidFill>
          </a:ln>
        </p:spPr>
      </p:pic>
      <p:sp>
        <p:nvSpPr>
          <p:cNvPr id="7" name="Título 3">
            <a:extLst>
              <a:ext uri="{FF2B5EF4-FFF2-40B4-BE49-F238E27FC236}">
                <a16:creationId xmlns:a16="http://schemas.microsoft.com/office/drawing/2014/main" id="{94C2C6A8-B2E5-6F71-8519-F6F91DA8E5C2}"/>
              </a:ext>
            </a:extLst>
          </p:cNvPr>
          <p:cNvSpPr>
            <a:spLocks noGrp="1"/>
          </p:cNvSpPr>
          <p:nvPr>
            <p:ph type="title"/>
          </p:nvPr>
        </p:nvSpPr>
        <p:spPr>
          <a:xfrm>
            <a:off x="143460" y="148143"/>
            <a:ext cx="11916995" cy="679416"/>
          </a:xfrm>
        </p:spPr>
        <p:txBody>
          <a:bodyPr>
            <a:normAutofit fontScale="90000"/>
          </a:bodyPr>
          <a:lstStyle/>
          <a:p>
            <a:r>
              <a:rPr lang="es-ES" err="1"/>
              <a:t>Remote</a:t>
            </a:r>
            <a:r>
              <a:rPr lang="es-ES"/>
              <a:t> </a:t>
            </a:r>
            <a:r>
              <a:rPr lang="es-ES" err="1"/>
              <a:t>Raman</a:t>
            </a:r>
            <a:r>
              <a:rPr lang="es-ES"/>
              <a:t> </a:t>
            </a:r>
            <a:r>
              <a:rPr lang="es-ES" err="1"/>
              <a:t>spectroscopy</a:t>
            </a:r>
            <a:r>
              <a:rPr lang="es-ES"/>
              <a:t> of geological targets</a:t>
            </a:r>
          </a:p>
        </p:txBody>
      </p:sp>
      <p:sp>
        <p:nvSpPr>
          <p:cNvPr id="8" name="ZoneTexte 7"/>
          <p:cNvSpPr txBox="1"/>
          <p:nvPr/>
        </p:nvSpPr>
        <p:spPr>
          <a:xfrm>
            <a:off x="279133" y="894935"/>
            <a:ext cx="7032064" cy="1200329"/>
          </a:xfrm>
          <a:prstGeom prst="rect">
            <a:avLst/>
          </a:prstGeom>
          <a:noFill/>
        </p:spPr>
        <p:txBody>
          <a:bodyPr wrap="square" rtlCol="0">
            <a:spAutoFit/>
          </a:bodyPr>
          <a:lstStyle/>
          <a:p>
            <a:pPr marL="285750" indent="-285750">
              <a:buFontTx/>
              <a:buChar char="-"/>
            </a:pPr>
            <a:r>
              <a:rPr lang="en-US"/>
              <a:t>Heterogeneous targets</a:t>
            </a:r>
          </a:p>
          <a:p>
            <a:pPr marL="285750" indent="-285750">
              <a:buFontTx/>
              <a:buChar char="-"/>
            </a:pPr>
            <a:r>
              <a:rPr lang="en-US"/>
              <a:t>Variable grain size</a:t>
            </a:r>
          </a:p>
          <a:p>
            <a:pPr marL="285750" indent="-285750">
              <a:buFontTx/>
              <a:buChar char="-"/>
            </a:pPr>
            <a:r>
              <a:rPr lang="en-US"/>
              <a:t>Grains often smaller than SuperCam Raman field of view (FOV)</a:t>
            </a:r>
          </a:p>
          <a:p>
            <a:pPr marL="285750" indent="-285750">
              <a:buFontTx/>
              <a:buChar char="-"/>
            </a:pPr>
            <a:r>
              <a:rPr lang="en-US"/>
              <a:t>Challenging for strongly absorbing materials</a:t>
            </a:r>
          </a:p>
        </p:txBody>
      </p:sp>
      <p:sp>
        <p:nvSpPr>
          <p:cNvPr id="9" name="Rectangle 8"/>
          <p:cNvSpPr/>
          <p:nvPr/>
        </p:nvSpPr>
        <p:spPr>
          <a:xfrm>
            <a:off x="143460" y="3417054"/>
            <a:ext cx="2623670" cy="1815882"/>
          </a:xfrm>
          <a:prstGeom prst="rect">
            <a:avLst/>
          </a:prstGeom>
        </p:spPr>
        <p:txBody>
          <a:bodyPr wrap="square">
            <a:spAutoFit/>
          </a:bodyPr>
          <a:lstStyle/>
          <a:p>
            <a:r>
              <a:rPr lang="en-US" sz="1400" i="1" u="sng"/>
              <a:t>In these examples: </a:t>
            </a:r>
            <a:r>
              <a:rPr lang="en-US" sz="1400" i="1"/>
              <a:t>nice signals on the coarse, crystalline grains of </a:t>
            </a:r>
            <a:r>
              <a:rPr lang="en-US" sz="1400" i="1" err="1"/>
              <a:t>The_Elephant</a:t>
            </a:r>
            <a:r>
              <a:rPr lang="en-US" sz="1400" i="1"/>
              <a:t> (pyroxene), and the light toned patch (Na-perchlorate) in the </a:t>
            </a:r>
            <a:r>
              <a:rPr lang="en-US" sz="1400" i="1" err="1"/>
              <a:t>Bellegarde</a:t>
            </a:r>
            <a:r>
              <a:rPr lang="en-US" sz="1400" i="1"/>
              <a:t> abraded patch; no signal on the small, dark grains of the bulk of </a:t>
            </a:r>
            <a:r>
              <a:rPr lang="en-US" sz="1400" i="1" err="1"/>
              <a:t>Bellegarde</a:t>
            </a:r>
            <a:r>
              <a:rPr lang="en-US" sz="1400" i="1"/>
              <a:t>.</a:t>
            </a:r>
            <a:endParaRPr lang="fr-FR" sz="1400" i="1"/>
          </a:p>
        </p:txBody>
      </p:sp>
      <p:sp>
        <p:nvSpPr>
          <p:cNvPr id="10" name="Rectangle 9"/>
          <p:cNvSpPr/>
          <p:nvPr/>
        </p:nvSpPr>
        <p:spPr>
          <a:xfrm>
            <a:off x="7359464" y="820284"/>
            <a:ext cx="4624272" cy="954107"/>
          </a:xfrm>
          <a:prstGeom prst="rect">
            <a:avLst/>
          </a:prstGeom>
        </p:spPr>
        <p:txBody>
          <a:bodyPr wrap="square">
            <a:spAutoFit/>
          </a:bodyPr>
          <a:lstStyle/>
          <a:p>
            <a:r>
              <a:rPr lang="en-US" sz="1400" i="1" u="sng"/>
              <a:t>Note</a:t>
            </a:r>
            <a:r>
              <a:rPr lang="en-US" sz="1400" i="1"/>
              <a:t>: to maximize Raman efficiency, we often acquire spectra on only part of the points analyzed with LIBS and VISIR (typically 1, 4, 7 and 10 for a 10 points raster) and accumulate 400 laser shots on each of these points.</a:t>
            </a:r>
            <a:endParaRPr lang="fr-FR" sz="1400" i="1"/>
          </a:p>
        </p:txBody>
      </p:sp>
      <p:sp>
        <p:nvSpPr>
          <p:cNvPr id="2" name="Slide Number Placeholder 1">
            <a:extLst>
              <a:ext uri="{FF2B5EF4-FFF2-40B4-BE49-F238E27FC236}">
                <a16:creationId xmlns:a16="http://schemas.microsoft.com/office/drawing/2014/main" id="{65315441-10F5-8475-12B8-A6951891C8FB}"/>
              </a:ext>
            </a:extLst>
          </p:cNvPr>
          <p:cNvSpPr>
            <a:spLocks noGrp="1"/>
          </p:cNvSpPr>
          <p:nvPr>
            <p:ph type="sldNum" sz="quarter" idx="12"/>
          </p:nvPr>
        </p:nvSpPr>
        <p:spPr/>
        <p:txBody>
          <a:bodyPr/>
          <a:lstStyle/>
          <a:p>
            <a:fld id="{1D74EC52-CE89-4FF8-8D79-358BA46EB675}" type="slidenum">
              <a:rPr lang="fr-FR" smtClean="0"/>
              <a:t>17</a:t>
            </a:fld>
            <a:endParaRPr lang="en-US"/>
          </a:p>
        </p:txBody>
      </p:sp>
    </p:spTree>
    <p:extLst>
      <p:ext uri="{BB962C8B-B14F-4D97-AF65-F5344CB8AC3E}">
        <p14:creationId xmlns:p14="http://schemas.microsoft.com/office/powerpoint/2010/main" val="3013441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B681A9-8159-FEE8-877C-E2D9ED813E4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92997" y="775103"/>
            <a:ext cx="6301890" cy="467487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25">
            <a:extLst>
              <a:ext uri="{FF2B5EF4-FFF2-40B4-BE49-F238E27FC236}">
                <a16:creationId xmlns:a16="http://schemas.microsoft.com/office/drawing/2014/main" id="{34055A87-4949-A749-AC26-4F47AD668A85}"/>
              </a:ext>
            </a:extLst>
          </p:cNvPr>
          <p:cNvSpPr txBox="1"/>
          <p:nvPr/>
        </p:nvSpPr>
        <p:spPr>
          <a:xfrm>
            <a:off x="646475" y="1067325"/>
            <a:ext cx="5047189" cy="1015663"/>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s-ES" sz="1200" b="1" err="1"/>
              <a:t>Statistical</a:t>
            </a:r>
            <a:r>
              <a:rPr lang="es-ES" sz="1200" b="1"/>
              <a:t> </a:t>
            </a:r>
            <a:r>
              <a:rPr lang="es-ES" sz="1200" b="1" err="1"/>
              <a:t>despiking</a:t>
            </a:r>
            <a:r>
              <a:rPr lang="es-ES" sz="1200"/>
              <a:t>: </a:t>
            </a:r>
            <a:r>
              <a:rPr lang="es-ES" sz="1200" err="1"/>
              <a:t>checks</a:t>
            </a:r>
            <a:r>
              <a:rPr lang="es-ES" sz="1200"/>
              <a:t> </a:t>
            </a:r>
            <a:r>
              <a:rPr lang="es-ES" sz="1200" err="1"/>
              <a:t>all</a:t>
            </a:r>
            <a:r>
              <a:rPr lang="es-ES" sz="1200"/>
              <a:t> individual </a:t>
            </a:r>
            <a:r>
              <a:rPr lang="es-ES" sz="1200" err="1"/>
              <a:t>coadds</a:t>
            </a:r>
            <a:r>
              <a:rPr lang="es-ES" sz="1200"/>
              <a:t> </a:t>
            </a:r>
            <a:r>
              <a:rPr lang="es-ES" sz="1200" err="1"/>
              <a:t>looking</a:t>
            </a:r>
            <a:r>
              <a:rPr lang="es-ES" sz="1200"/>
              <a:t> </a:t>
            </a:r>
            <a:r>
              <a:rPr lang="es-ES" sz="1200" err="1"/>
              <a:t>for</a:t>
            </a:r>
            <a:r>
              <a:rPr lang="es-ES" sz="1200"/>
              <a:t> </a:t>
            </a:r>
            <a:r>
              <a:rPr lang="es-ES" sz="1200" err="1"/>
              <a:t>features</a:t>
            </a:r>
            <a:r>
              <a:rPr lang="es-ES" sz="1200"/>
              <a:t> </a:t>
            </a:r>
            <a:r>
              <a:rPr lang="es-ES" sz="1200" err="1"/>
              <a:t>outside</a:t>
            </a:r>
            <a:r>
              <a:rPr lang="es-ES" sz="1200"/>
              <a:t> 2.5 sigma. </a:t>
            </a:r>
          </a:p>
          <a:p>
            <a:pPr marL="285750" indent="-285750">
              <a:buFont typeface="Arial" panose="020B0604020202020204" pitchFamily="34" charset="0"/>
              <a:buChar char="•"/>
            </a:pPr>
            <a:r>
              <a:rPr lang="es-ES" sz="1200" b="1"/>
              <a:t>Sigma </a:t>
            </a:r>
            <a:r>
              <a:rPr lang="es-ES" sz="1200" b="1" err="1"/>
              <a:t>clipping</a:t>
            </a:r>
            <a:r>
              <a:rPr lang="es-ES" sz="1200"/>
              <a:t>: </a:t>
            </a:r>
            <a:r>
              <a:rPr lang="es-ES" sz="1200" err="1"/>
              <a:t>works</a:t>
            </a:r>
            <a:r>
              <a:rPr lang="es-ES" sz="1200"/>
              <a:t> </a:t>
            </a:r>
            <a:r>
              <a:rPr lang="es-ES" sz="1200" err="1"/>
              <a:t>on</a:t>
            </a:r>
            <a:r>
              <a:rPr lang="es-ES" sz="1200"/>
              <a:t> mean </a:t>
            </a:r>
            <a:r>
              <a:rPr lang="es-ES" sz="1200" err="1"/>
              <a:t>spectrum</a:t>
            </a:r>
            <a:r>
              <a:rPr lang="es-ES" sz="1200"/>
              <a:t>, </a:t>
            </a:r>
            <a:r>
              <a:rPr lang="es-ES" sz="1200" err="1"/>
              <a:t>removes</a:t>
            </a:r>
            <a:r>
              <a:rPr lang="es-ES" sz="1200"/>
              <a:t> </a:t>
            </a:r>
            <a:r>
              <a:rPr lang="es-ES" sz="1200" err="1"/>
              <a:t>features</a:t>
            </a:r>
            <a:r>
              <a:rPr lang="es-ES" sz="1200"/>
              <a:t> </a:t>
            </a:r>
            <a:r>
              <a:rPr lang="es-ES" sz="1200" err="1"/>
              <a:t>that</a:t>
            </a:r>
            <a:r>
              <a:rPr lang="es-ES" sz="1200"/>
              <a:t> are </a:t>
            </a:r>
            <a:r>
              <a:rPr lang="es-ES" sz="1200" err="1"/>
              <a:t>out</a:t>
            </a:r>
            <a:r>
              <a:rPr lang="es-ES" sz="1200"/>
              <a:t> of </a:t>
            </a:r>
            <a:r>
              <a:rPr lang="es-ES" sz="1200" err="1"/>
              <a:t>the</a:t>
            </a:r>
            <a:r>
              <a:rPr lang="es-ES" sz="1200"/>
              <a:t> </a:t>
            </a:r>
            <a:r>
              <a:rPr lang="es-ES" sz="1200" err="1"/>
              <a:t>ordinary</a:t>
            </a:r>
            <a:r>
              <a:rPr lang="es-ES" sz="1200"/>
              <a:t> (</a:t>
            </a:r>
            <a:r>
              <a:rPr lang="es-ES" sz="1200" err="1"/>
              <a:t>kernel</a:t>
            </a:r>
            <a:r>
              <a:rPr lang="es-ES" sz="1200"/>
              <a:t>=3, sigma=1, </a:t>
            </a:r>
            <a:r>
              <a:rPr lang="es-ES" sz="1200" err="1"/>
              <a:t>maxiter</a:t>
            </a:r>
            <a:r>
              <a:rPr lang="es-ES" sz="1200"/>
              <a:t>=5) </a:t>
            </a:r>
            <a:r>
              <a:rPr lang="es-ES" sz="1200" err="1"/>
              <a:t>considering</a:t>
            </a:r>
            <a:r>
              <a:rPr lang="es-ES" sz="1200"/>
              <a:t> </a:t>
            </a:r>
            <a:r>
              <a:rPr lang="es-ES" sz="1200" err="1"/>
              <a:t>the</a:t>
            </a:r>
            <a:r>
              <a:rPr lang="es-ES" sz="1200"/>
              <a:t> </a:t>
            </a:r>
            <a:r>
              <a:rPr lang="es-ES" sz="1200" err="1"/>
              <a:t>spectral</a:t>
            </a:r>
            <a:r>
              <a:rPr lang="es-ES" sz="1200"/>
              <a:t> </a:t>
            </a:r>
            <a:r>
              <a:rPr lang="es-ES" sz="1200" err="1"/>
              <a:t>features</a:t>
            </a:r>
            <a:r>
              <a:rPr lang="es-ES" sz="1200"/>
              <a:t> of </a:t>
            </a:r>
            <a:r>
              <a:rPr lang="es-ES" sz="1200" err="1"/>
              <a:t>the</a:t>
            </a:r>
            <a:r>
              <a:rPr lang="es-ES" sz="1200"/>
              <a:t> </a:t>
            </a:r>
            <a:r>
              <a:rPr lang="es-ES" sz="1200" err="1"/>
              <a:t>spectrum</a:t>
            </a:r>
            <a:r>
              <a:rPr lang="es-ES" sz="1200"/>
              <a:t> </a:t>
            </a:r>
            <a:r>
              <a:rPr lang="es-ES" sz="1200" err="1"/>
              <a:t>itself</a:t>
            </a:r>
            <a:r>
              <a:rPr lang="es-ES" sz="1200"/>
              <a:t>.</a:t>
            </a:r>
          </a:p>
        </p:txBody>
      </p:sp>
      <p:sp>
        <p:nvSpPr>
          <p:cNvPr id="2" name="Slide Number Placeholder 1">
            <a:extLst>
              <a:ext uri="{FF2B5EF4-FFF2-40B4-BE49-F238E27FC236}">
                <a16:creationId xmlns:a16="http://schemas.microsoft.com/office/drawing/2014/main" id="{3924ED79-043D-BC9A-619E-CBF192F3C151}"/>
              </a:ext>
            </a:extLst>
          </p:cNvPr>
          <p:cNvSpPr>
            <a:spLocks noGrp="1"/>
          </p:cNvSpPr>
          <p:nvPr>
            <p:ph type="sldNum" sz="quarter" idx="12"/>
          </p:nvPr>
        </p:nvSpPr>
        <p:spPr/>
        <p:txBody>
          <a:bodyPr/>
          <a:lstStyle/>
          <a:p>
            <a:fld id="{1D74EC52-CE89-4FF8-8D79-358BA46EB675}" type="slidenum">
              <a:rPr lang="fr-FR" smtClean="0"/>
              <a:t>18</a:t>
            </a:fld>
            <a:endParaRPr lang="en-US"/>
          </a:p>
        </p:txBody>
      </p:sp>
    </p:spTree>
    <p:extLst>
      <p:ext uri="{BB962C8B-B14F-4D97-AF65-F5344CB8AC3E}">
        <p14:creationId xmlns:p14="http://schemas.microsoft.com/office/powerpoint/2010/main" val="3936807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C055C71-5BF6-4092-8878-F9354A31913C}"/>
              </a:ext>
            </a:extLst>
          </p:cNvPr>
          <p:cNvPicPr>
            <a:picLocks noChangeAspect="1"/>
          </p:cNvPicPr>
          <p:nvPr/>
        </p:nvPicPr>
        <p:blipFill>
          <a:blip r:embed="rId2"/>
          <a:stretch>
            <a:fillRect/>
          </a:stretch>
        </p:blipFill>
        <p:spPr>
          <a:xfrm>
            <a:off x="17184" y="1078231"/>
            <a:ext cx="3697987" cy="3124020"/>
          </a:xfrm>
          <a:prstGeom prst="rect">
            <a:avLst/>
          </a:prstGeom>
        </p:spPr>
      </p:pic>
      <p:cxnSp>
        <p:nvCxnSpPr>
          <p:cNvPr id="7" name="Gerade Verbindung mit Pfeil 6">
            <a:extLst>
              <a:ext uri="{FF2B5EF4-FFF2-40B4-BE49-F238E27FC236}">
                <a16:creationId xmlns:a16="http://schemas.microsoft.com/office/drawing/2014/main" id="{9F4628E8-C130-40E6-BC60-AAE04DB3CD7B}"/>
              </a:ext>
            </a:extLst>
          </p:cNvPr>
          <p:cNvCxnSpPr>
            <a:cxnSpLocks/>
          </p:cNvCxnSpPr>
          <p:nvPr/>
        </p:nvCxnSpPr>
        <p:spPr>
          <a:xfrm flipV="1">
            <a:off x="2357160" y="655243"/>
            <a:ext cx="2362410" cy="1673527"/>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9415B571-2ADE-4FE8-AAAA-5602AB7F5D84}"/>
              </a:ext>
            </a:extLst>
          </p:cNvPr>
          <p:cNvSpPr txBox="1"/>
          <p:nvPr/>
        </p:nvSpPr>
        <p:spPr>
          <a:xfrm>
            <a:off x="4653643" y="482284"/>
            <a:ext cx="2922851" cy="369332"/>
          </a:xfrm>
          <a:prstGeom prst="rect">
            <a:avLst/>
          </a:prstGeom>
          <a:noFill/>
        </p:spPr>
        <p:txBody>
          <a:bodyPr wrap="none" rtlCol="0">
            <a:spAutoFit/>
          </a:bodyPr>
          <a:lstStyle/>
          <a:p>
            <a:r>
              <a:rPr lang="de-DE" b="1">
                <a:solidFill>
                  <a:schemeClr val="accent1">
                    <a:lumMod val="75000"/>
                  </a:schemeClr>
                </a:solidFill>
                <a:latin typeface="Calibri Light"/>
                <a:ea typeface="Calibri Light"/>
                <a:cs typeface="Calibri Light"/>
              </a:rPr>
              <a:t>1. Select a Raman </a:t>
            </a:r>
            <a:r>
              <a:rPr lang="de-DE" b="1" err="1">
                <a:solidFill>
                  <a:schemeClr val="accent1">
                    <a:lumMod val="75000"/>
                  </a:schemeClr>
                </a:solidFill>
                <a:latin typeface="Calibri Light"/>
                <a:ea typeface="Calibri Light"/>
                <a:cs typeface="Calibri Light"/>
              </a:rPr>
              <a:t>observation</a:t>
            </a:r>
            <a:endParaRPr lang="en-US" b="1">
              <a:solidFill>
                <a:schemeClr val="accent1">
                  <a:lumMod val="75000"/>
                </a:schemeClr>
              </a:solidFill>
              <a:latin typeface="Calibri Light"/>
              <a:ea typeface="Calibri Light"/>
              <a:cs typeface="Calibri Light"/>
            </a:endParaRPr>
          </a:p>
        </p:txBody>
      </p:sp>
      <p:pic>
        <p:nvPicPr>
          <p:cNvPr id="9" name="Grafik 8">
            <a:extLst>
              <a:ext uri="{FF2B5EF4-FFF2-40B4-BE49-F238E27FC236}">
                <a16:creationId xmlns:a16="http://schemas.microsoft.com/office/drawing/2014/main" id="{CB0128DE-BD29-4671-8B3E-2EEAE0CD078E}"/>
              </a:ext>
            </a:extLst>
          </p:cNvPr>
          <p:cNvPicPr>
            <a:picLocks noChangeAspect="1"/>
          </p:cNvPicPr>
          <p:nvPr/>
        </p:nvPicPr>
        <p:blipFill>
          <a:blip r:embed="rId3"/>
          <a:stretch>
            <a:fillRect/>
          </a:stretch>
        </p:blipFill>
        <p:spPr>
          <a:xfrm>
            <a:off x="4791264" y="803046"/>
            <a:ext cx="3262433" cy="756001"/>
          </a:xfrm>
          <a:prstGeom prst="rect">
            <a:avLst/>
          </a:prstGeom>
        </p:spPr>
      </p:pic>
      <p:cxnSp>
        <p:nvCxnSpPr>
          <p:cNvPr id="11" name="Gerade Verbindung mit Pfeil 10">
            <a:extLst>
              <a:ext uri="{FF2B5EF4-FFF2-40B4-BE49-F238E27FC236}">
                <a16:creationId xmlns:a16="http://schemas.microsoft.com/office/drawing/2014/main" id="{D101D98E-3FE6-4158-9EB9-C03126901B38}"/>
              </a:ext>
            </a:extLst>
          </p:cNvPr>
          <p:cNvCxnSpPr>
            <a:cxnSpLocks/>
            <a:endCxn id="12" idx="1"/>
          </p:cNvCxnSpPr>
          <p:nvPr/>
        </p:nvCxnSpPr>
        <p:spPr>
          <a:xfrm flipV="1">
            <a:off x="6906125" y="1169124"/>
            <a:ext cx="1476175" cy="219676"/>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FE696430-FAD2-440A-9D80-894E48F83D80}"/>
              </a:ext>
            </a:extLst>
          </p:cNvPr>
          <p:cNvSpPr txBox="1"/>
          <p:nvPr/>
        </p:nvSpPr>
        <p:spPr>
          <a:xfrm>
            <a:off x="8382300" y="753625"/>
            <a:ext cx="3262433" cy="830997"/>
          </a:xfrm>
          <a:prstGeom prst="rect">
            <a:avLst/>
          </a:prstGeom>
          <a:noFill/>
        </p:spPr>
        <p:txBody>
          <a:bodyPr wrap="square" rtlCol="0">
            <a:spAutoFit/>
          </a:bodyPr>
          <a:lstStyle/>
          <a:p>
            <a:r>
              <a:rPr lang="de-DE" sz="1200" err="1">
                <a:latin typeface="Calibri"/>
                <a:ea typeface="Calibri"/>
                <a:cs typeface="Calibri"/>
              </a:rPr>
              <a:t>Overview</a:t>
            </a:r>
            <a:r>
              <a:rPr lang="de-DE" sz="1200">
                <a:latin typeface="Calibri"/>
                <a:ea typeface="Calibri"/>
                <a:cs typeface="Calibri"/>
              </a:rPr>
              <a:t> </a:t>
            </a:r>
            <a:r>
              <a:rPr lang="de-DE" sz="1200" err="1">
                <a:latin typeface="Calibri"/>
                <a:ea typeface="Calibri"/>
                <a:cs typeface="Calibri"/>
              </a:rPr>
              <a:t>of</a:t>
            </a:r>
            <a:r>
              <a:rPr lang="de-DE" sz="1200">
                <a:latin typeface="Calibri"/>
                <a:ea typeface="Calibri"/>
                <a:cs typeface="Calibri"/>
              </a:rPr>
              <a:t> </a:t>
            </a:r>
            <a:r>
              <a:rPr lang="de-DE" sz="1200" err="1">
                <a:latin typeface="Calibri"/>
                <a:ea typeface="Calibri"/>
                <a:cs typeface="Calibri"/>
              </a:rPr>
              <a:t>observations</a:t>
            </a:r>
            <a:r>
              <a:rPr lang="de-DE" sz="1200">
                <a:latin typeface="Calibri"/>
                <a:ea typeface="Calibri"/>
                <a:cs typeface="Calibri"/>
              </a:rPr>
              <a:t> </a:t>
            </a:r>
            <a:r>
              <a:rPr lang="de-DE" sz="1200" err="1">
                <a:latin typeface="Calibri"/>
                <a:ea typeface="Calibri"/>
                <a:cs typeface="Calibri"/>
              </a:rPr>
              <a:t>with</a:t>
            </a:r>
            <a:r>
              <a:rPr lang="de-DE" sz="1200">
                <a:latin typeface="Calibri"/>
                <a:ea typeface="Calibri"/>
                <a:cs typeface="Calibri"/>
              </a:rPr>
              <a:t> </a:t>
            </a:r>
            <a:r>
              <a:rPr lang="de-DE" sz="1200" err="1">
                <a:latin typeface="Calibri"/>
                <a:ea typeface="Calibri"/>
                <a:cs typeface="Calibri"/>
              </a:rPr>
              <a:t>identified</a:t>
            </a:r>
            <a:r>
              <a:rPr lang="de-DE" sz="1200">
                <a:latin typeface="Calibri"/>
                <a:ea typeface="Calibri"/>
                <a:cs typeface="Calibri"/>
              </a:rPr>
              <a:t> Raman </a:t>
            </a:r>
            <a:r>
              <a:rPr lang="de-DE" sz="1200" err="1">
                <a:latin typeface="Calibri"/>
                <a:ea typeface="Calibri"/>
                <a:cs typeface="Calibri"/>
              </a:rPr>
              <a:t>features</a:t>
            </a:r>
            <a:r>
              <a:rPr lang="en-US" sz="1200">
                <a:latin typeface="Calibri"/>
                <a:ea typeface="Calibri"/>
                <a:cs typeface="Calibri"/>
              </a:rPr>
              <a:t>. Select those of interest and note the </a:t>
            </a:r>
            <a:r>
              <a:rPr lang="en-US" sz="1200" b="1">
                <a:latin typeface="Calibri"/>
                <a:ea typeface="Calibri"/>
                <a:cs typeface="Calibri"/>
              </a:rPr>
              <a:t>source product </a:t>
            </a:r>
            <a:r>
              <a:rPr lang="en-US" sz="1200">
                <a:latin typeface="Calibri"/>
                <a:ea typeface="Calibri"/>
                <a:cs typeface="Calibri"/>
              </a:rPr>
              <a:t>(1. column)</a:t>
            </a:r>
            <a:r>
              <a:rPr lang="de-DE" sz="1200">
                <a:latin typeface="Calibri"/>
                <a:ea typeface="Calibri"/>
                <a:cs typeface="Calibri"/>
              </a:rPr>
              <a:t>, e.g.:</a:t>
            </a:r>
          </a:p>
          <a:p>
            <a:endParaRPr lang="de-DE" sz="1200">
              <a:latin typeface="Calibri"/>
              <a:ea typeface="Calibri"/>
              <a:cs typeface="Calibri"/>
            </a:endParaRPr>
          </a:p>
        </p:txBody>
      </p:sp>
      <p:sp>
        <p:nvSpPr>
          <p:cNvPr id="13" name="Rechteck 12">
            <a:extLst>
              <a:ext uri="{FF2B5EF4-FFF2-40B4-BE49-F238E27FC236}">
                <a16:creationId xmlns:a16="http://schemas.microsoft.com/office/drawing/2014/main" id="{5299E3F0-D829-4128-8D72-0FCB7BF038FE}"/>
              </a:ext>
            </a:extLst>
          </p:cNvPr>
          <p:cNvSpPr/>
          <p:nvPr/>
        </p:nvSpPr>
        <p:spPr>
          <a:xfrm>
            <a:off x="7473873" y="1388800"/>
            <a:ext cx="4662374" cy="230832"/>
          </a:xfrm>
          <a:prstGeom prst="rect">
            <a:avLst/>
          </a:prstGeom>
        </p:spPr>
        <p:txBody>
          <a:bodyPr wrap="square">
            <a:spAutoFit/>
          </a:bodyPr>
          <a:lstStyle/>
          <a:p>
            <a:r>
              <a:rPr lang="pt-BR" sz="900" dirty="0">
                <a:latin typeface="DejaVu Sans" panose="020B0603030804020204" pitchFamily="34" charset="0"/>
                <a:ea typeface="DejaVu Sans" panose="020B0603030804020204" pitchFamily="34" charset="0"/>
                <a:cs typeface="DejaVu Sans" panose="020B0603030804020204" pitchFamily="34" charset="0"/>
              </a:rPr>
              <a:t>SCAM_0209_0685489890_336_CR0_scam01209_Garde_209a_scam______09P</a:t>
            </a:r>
            <a:endParaRPr lang="en-US" sz="900" dirty="0">
              <a:latin typeface="DejaVu Sans" panose="020B0603030804020204" pitchFamily="34" charset="0"/>
              <a:ea typeface="DejaVu Sans" panose="020B0603030804020204" pitchFamily="34" charset="0"/>
              <a:cs typeface="DejaVu Sans" panose="020B0603030804020204" pitchFamily="34" charset="0"/>
            </a:endParaRPr>
          </a:p>
        </p:txBody>
      </p:sp>
      <p:cxnSp>
        <p:nvCxnSpPr>
          <p:cNvPr id="18" name="Gerade Verbindung mit Pfeil 17">
            <a:extLst>
              <a:ext uri="{FF2B5EF4-FFF2-40B4-BE49-F238E27FC236}">
                <a16:creationId xmlns:a16="http://schemas.microsoft.com/office/drawing/2014/main" id="{E4246036-1BC4-4939-BC65-7DE1AD9C6E90}"/>
              </a:ext>
            </a:extLst>
          </p:cNvPr>
          <p:cNvCxnSpPr/>
          <p:nvPr/>
        </p:nvCxnSpPr>
        <p:spPr>
          <a:xfrm>
            <a:off x="8133347" y="1584622"/>
            <a:ext cx="0" cy="188389"/>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74188FCE-0EDD-4CFF-8EB0-1496ACA95973}"/>
              </a:ext>
            </a:extLst>
          </p:cNvPr>
          <p:cNvSpPr txBox="1"/>
          <p:nvPr/>
        </p:nvSpPr>
        <p:spPr>
          <a:xfrm>
            <a:off x="7424059" y="1773011"/>
            <a:ext cx="3262433" cy="461665"/>
          </a:xfrm>
          <a:prstGeom prst="rect">
            <a:avLst/>
          </a:prstGeom>
          <a:noFill/>
        </p:spPr>
        <p:txBody>
          <a:bodyPr wrap="square" rtlCol="0">
            <a:spAutoFit/>
          </a:bodyPr>
          <a:lstStyle/>
          <a:p>
            <a:r>
              <a:rPr lang="de-DE" sz="1200">
                <a:latin typeface="Calibri"/>
                <a:ea typeface="Calibri"/>
                <a:cs typeface="Calibri"/>
              </a:rPr>
              <a:t>This </a:t>
            </a:r>
            <a:r>
              <a:rPr lang="de-DE" sz="1200" err="1">
                <a:latin typeface="Calibri"/>
                <a:ea typeface="Calibri"/>
                <a:cs typeface="Calibri"/>
              </a:rPr>
              <a:t>observation</a:t>
            </a:r>
            <a:r>
              <a:rPr lang="de-DE" sz="1200">
                <a:latin typeface="Calibri"/>
                <a:ea typeface="Calibri"/>
                <a:cs typeface="Calibri"/>
              </a:rPr>
              <a:t> was </a:t>
            </a:r>
            <a:r>
              <a:rPr lang="de-DE" sz="1200" err="1">
                <a:latin typeface="Calibri"/>
                <a:ea typeface="Calibri"/>
                <a:cs typeface="Calibri"/>
              </a:rPr>
              <a:t>done</a:t>
            </a:r>
            <a:r>
              <a:rPr lang="de-DE" sz="1200">
                <a:latin typeface="Calibri"/>
                <a:ea typeface="Calibri"/>
                <a:cs typeface="Calibri"/>
              </a:rPr>
              <a:t> on </a:t>
            </a:r>
            <a:r>
              <a:rPr lang="de-DE" sz="1200" b="1" err="1">
                <a:latin typeface="Calibri"/>
                <a:ea typeface="Calibri"/>
                <a:cs typeface="Calibri"/>
              </a:rPr>
              <a:t>sol</a:t>
            </a:r>
            <a:r>
              <a:rPr lang="de-DE" sz="1200" b="1">
                <a:latin typeface="Calibri"/>
                <a:ea typeface="Calibri"/>
                <a:cs typeface="Calibri"/>
              </a:rPr>
              <a:t> 209</a:t>
            </a:r>
          </a:p>
          <a:p>
            <a:endParaRPr lang="de-DE" sz="1200">
              <a:latin typeface="Calibri"/>
              <a:ea typeface="Calibri"/>
              <a:cs typeface="Calibri"/>
            </a:endParaRPr>
          </a:p>
        </p:txBody>
      </p:sp>
      <p:sp>
        <p:nvSpPr>
          <p:cNvPr id="20" name="Textfeld 19">
            <a:extLst>
              <a:ext uri="{FF2B5EF4-FFF2-40B4-BE49-F238E27FC236}">
                <a16:creationId xmlns:a16="http://schemas.microsoft.com/office/drawing/2014/main" id="{5167BE1A-9F84-436E-B79E-03A5C61736BB}"/>
              </a:ext>
            </a:extLst>
          </p:cNvPr>
          <p:cNvSpPr txBox="1"/>
          <p:nvPr/>
        </p:nvSpPr>
        <p:spPr>
          <a:xfrm>
            <a:off x="4653643" y="2122032"/>
            <a:ext cx="2959721" cy="369332"/>
          </a:xfrm>
          <a:prstGeom prst="rect">
            <a:avLst/>
          </a:prstGeom>
          <a:noFill/>
        </p:spPr>
        <p:txBody>
          <a:bodyPr wrap="none" rtlCol="0">
            <a:spAutoFit/>
          </a:bodyPr>
          <a:lstStyle/>
          <a:p>
            <a:r>
              <a:rPr lang="de-DE" b="1">
                <a:solidFill>
                  <a:schemeClr val="accent6">
                    <a:lumMod val="75000"/>
                  </a:schemeClr>
                </a:solidFill>
                <a:latin typeface="Calibri Light"/>
                <a:ea typeface="Calibri Light"/>
                <a:cs typeface="Calibri Light"/>
              </a:rPr>
              <a:t>2. Find </a:t>
            </a:r>
            <a:r>
              <a:rPr lang="de-DE" b="1" err="1">
                <a:solidFill>
                  <a:schemeClr val="accent6">
                    <a:lumMod val="75000"/>
                  </a:schemeClr>
                </a:solidFill>
                <a:latin typeface="Calibri Light"/>
                <a:ea typeface="Calibri Light"/>
                <a:cs typeface="Calibri Light"/>
              </a:rPr>
              <a:t>the</a:t>
            </a:r>
            <a:r>
              <a:rPr lang="de-DE" b="1">
                <a:solidFill>
                  <a:schemeClr val="accent6">
                    <a:lumMod val="75000"/>
                  </a:schemeClr>
                </a:solidFill>
                <a:latin typeface="Calibri Light"/>
                <a:ea typeface="Calibri Light"/>
                <a:cs typeface="Calibri Light"/>
              </a:rPr>
              <a:t> Raman </a:t>
            </a:r>
            <a:r>
              <a:rPr lang="de-DE" b="1" err="1">
                <a:solidFill>
                  <a:schemeClr val="accent6">
                    <a:lumMod val="75000"/>
                  </a:schemeClr>
                </a:solidFill>
                <a:latin typeface="Calibri Light"/>
                <a:ea typeface="Calibri Light"/>
                <a:cs typeface="Calibri Light"/>
              </a:rPr>
              <a:t>observation</a:t>
            </a:r>
            <a:endParaRPr lang="en-US" b="1">
              <a:solidFill>
                <a:schemeClr val="accent6">
                  <a:lumMod val="75000"/>
                </a:schemeClr>
              </a:solidFill>
              <a:latin typeface="Calibri Light"/>
              <a:ea typeface="Calibri Light"/>
              <a:cs typeface="Calibri Light"/>
            </a:endParaRPr>
          </a:p>
        </p:txBody>
      </p:sp>
      <p:cxnSp>
        <p:nvCxnSpPr>
          <p:cNvPr id="21" name="Gerade Verbindung mit Pfeil 20">
            <a:extLst>
              <a:ext uri="{FF2B5EF4-FFF2-40B4-BE49-F238E27FC236}">
                <a16:creationId xmlns:a16="http://schemas.microsoft.com/office/drawing/2014/main" id="{F9DFC919-B8CA-49CD-959B-6E29D72C1A06}"/>
              </a:ext>
            </a:extLst>
          </p:cNvPr>
          <p:cNvCxnSpPr>
            <a:cxnSpLocks/>
          </p:cNvCxnSpPr>
          <p:nvPr/>
        </p:nvCxnSpPr>
        <p:spPr>
          <a:xfrm>
            <a:off x="2357160" y="2142088"/>
            <a:ext cx="2308515" cy="16461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4" name="Grafik 23">
            <a:extLst>
              <a:ext uri="{FF2B5EF4-FFF2-40B4-BE49-F238E27FC236}">
                <a16:creationId xmlns:a16="http://schemas.microsoft.com/office/drawing/2014/main" id="{158C8023-A99D-4DC0-A338-CB2B0FC4E4B2}"/>
              </a:ext>
            </a:extLst>
          </p:cNvPr>
          <p:cNvPicPr>
            <a:picLocks noChangeAspect="1"/>
          </p:cNvPicPr>
          <p:nvPr/>
        </p:nvPicPr>
        <p:blipFill>
          <a:blip r:embed="rId4"/>
          <a:stretch>
            <a:fillRect/>
          </a:stretch>
        </p:blipFill>
        <p:spPr>
          <a:xfrm>
            <a:off x="4128887" y="2596078"/>
            <a:ext cx="1967113" cy="1110994"/>
          </a:xfrm>
          <a:prstGeom prst="rect">
            <a:avLst/>
          </a:prstGeom>
        </p:spPr>
      </p:pic>
      <p:cxnSp>
        <p:nvCxnSpPr>
          <p:cNvPr id="25" name="Gerade Verbindung mit Pfeil 24">
            <a:extLst>
              <a:ext uri="{FF2B5EF4-FFF2-40B4-BE49-F238E27FC236}">
                <a16:creationId xmlns:a16="http://schemas.microsoft.com/office/drawing/2014/main" id="{4F7E659B-3FDB-4321-B787-7F0A3CB366E4}"/>
              </a:ext>
            </a:extLst>
          </p:cNvPr>
          <p:cNvCxnSpPr>
            <a:cxnSpLocks/>
          </p:cNvCxnSpPr>
          <p:nvPr/>
        </p:nvCxnSpPr>
        <p:spPr>
          <a:xfrm flipV="1">
            <a:off x="6071936" y="2737187"/>
            <a:ext cx="569495" cy="535405"/>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ECF373F9-7813-4C6E-A816-CD8910DC8864}"/>
              </a:ext>
            </a:extLst>
          </p:cNvPr>
          <p:cNvSpPr txBox="1"/>
          <p:nvPr/>
        </p:nvSpPr>
        <p:spPr>
          <a:xfrm>
            <a:off x="6595885" y="2498416"/>
            <a:ext cx="3262433" cy="461665"/>
          </a:xfrm>
          <a:prstGeom prst="rect">
            <a:avLst/>
          </a:prstGeom>
          <a:noFill/>
        </p:spPr>
        <p:txBody>
          <a:bodyPr wrap="square" rtlCol="0">
            <a:spAutoFit/>
          </a:bodyPr>
          <a:lstStyle/>
          <a:p>
            <a:r>
              <a:rPr lang="de-DE" sz="1200">
                <a:latin typeface="Calibri"/>
                <a:ea typeface="Calibri"/>
                <a:cs typeface="Calibri"/>
              </a:rPr>
              <a:t>Go </a:t>
            </a:r>
            <a:r>
              <a:rPr lang="de-DE" sz="1200" err="1">
                <a:latin typeface="Calibri"/>
                <a:ea typeface="Calibri"/>
                <a:cs typeface="Calibri"/>
              </a:rPr>
              <a:t>to</a:t>
            </a:r>
            <a:r>
              <a:rPr lang="de-DE" sz="1200">
                <a:latin typeface="Calibri"/>
                <a:ea typeface="Calibri"/>
                <a:cs typeface="Calibri"/>
              </a:rPr>
              <a:t> </a:t>
            </a:r>
            <a:r>
              <a:rPr lang="de-DE" sz="1200" err="1">
                <a:latin typeface="Calibri"/>
                <a:ea typeface="Calibri"/>
                <a:cs typeface="Calibri"/>
              </a:rPr>
              <a:t>the</a:t>
            </a:r>
            <a:r>
              <a:rPr lang="de-DE" sz="1200">
                <a:latin typeface="Calibri"/>
                <a:ea typeface="Calibri"/>
                <a:cs typeface="Calibri"/>
              </a:rPr>
              <a:t> </a:t>
            </a:r>
            <a:r>
              <a:rPr lang="de-DE" sz="1200" b="1" err="1">
                <a:latin typeface="Calibri"/>
                <a:ea typeface="Calibri"/>
                <a:cs typeface="Calibri"/>
              </a:rPr>
              <a:t>sol</a:t>
            </a:r>
            <a:r>
              <a:rPr lang="de-DE" sz="1200" b="1">
                <a:latin typeface="Calibri"/>
                <a:ea typeface="Calibri"/>
                <a:cs typeface="Calibri"/>
              </a:rPr>
              <a:t> 209 </a:t>
            </a:r>
            <a:r>
              <a:rPr lang="de-DE" sz="1200" err="1">
                <a:latin typeface="Calibri"/>
                <a:ea typeface="Calibri"/>
                <a:cs typeface="Calibri"/>
              </a:rPr>
              <a:t>directory</a:t>
            </a:r>
            <a:endParaRPr lang="de-DE" sz="1200">
              <a:latin typeface="Calibri"/>
              <a:ea typeface="Calibri"/>
              <a:cs typeface="Calibri"/>
            </a:endParaRPr>
          </a:p>
          <a:p>
            <a:endParaRPr lang="de-DE" sz="1200">
              <a:latin typeface="Calibri"/>
              <a:ea typeface="Calibri"/>
              <a:cs typeface="Calibri"/>
            </a:endParaRPr>
          </a:p>
        </p:txBody>
      </p:sp>
      <p:pic>
        <p:nvPicPr>
          <p:cNvPr id="29" name="Grafik 28">
            <a:extLst>
              <a:ext uri="{FF2B5EF4-FFF2-40B4-BE49-F238E27FC236}">
                <a16:creationId xmlns:a16="http://schemas.microsoft.com/office/drawing/2014/main" id="{EFD5161E-4EFD-430F-8616-4320571F2079}"/>
              </a:ext>
            </a:extLst>
          </p:cNvPr>
          <p:cNvPicPr>
            <a:picLocks noChangeAspect="1"/>
          </p:cNvPicPr>
          <p:nvPr/>
        </p:nvPicPr>
        <p:blipFill>
          <a:blip r:embed="rId5"/>
          <a:stretch>
            <a:fillRect/>
          </a:stretch>
        </p:blipFill>
        <p:spPr>
          <a:xfrm>
            <a:off x="6974995" y="2783485"/>
            <a:ext cx="4800899" cy="385903"/>
          </a:xfrm>
          <a:prstGeom prst="rect">
            <a:avLst/>
          </a:prstGeom>
        </p:spPr>
      </p:pic>
      <p:cxnSp>
        <p:nvCxnSpPr>
          <p:cNvPr id="31" name="Verbinder: gewinkelt 30">
            <a:extLst>
              <a:ext uri="{FF2B5EF4-FFF2-40B4-BE49-F238E27FC236}">
                <a16:creationId xmlns:a16="http://schemas.microsoft.com/office/drawing/2014/main" id="{46C20108-762B-47D7-B7A3-0518E608F4D4}"/>
              </a:ext>
            </a:extLst>
          </p:cNvPr>
          <p:cNvCxnSpPr>
            <a:cxnSpLocks/>
          </p:cNvCxnSpPr>
          <p:nvPr/>
        </p:nvCxnSpPr>
        <p:spPr>
          <a:xfrm>
            <a:off x="11732272" y="3025254"/>
            <a:ext cx="87243" cy="494676"/>
          </a:xfrm>
          <a:prstGeom prst="bentConnector2">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361D3783-5025-40D4-8C94-2F62FBC0C44D}"/>
              </a:ext>
            </a:extLst>
          </p:cNvPr>
          <p:cNvSpPr txBox="1"/>
          <p:nvPr/>
        </p:nvSpPr>
        <p:spPr>
          <a:xfrm>
            <a:off x="9492916" y="3490847"/>
            <a:ext cx="2748448" cy="646331"/>
          </a:xfrm>
          <a:prstGeom prst="rect">
            <a:avLst/>
          </a:prstGeom>
          <a:noFill/>
        </p:spPr>
        <p:txBody>
          <a:bodyPr wrap="square" rtlCol="0">
            <a:spAutoFit/>
          </a:bodyPr>
          <a:lstStyle/>
          <a:p>
            <a:r>
              <a:rPr lang="de-DE" sz="1200">
                <a:latin typeface="Calibri"/>
                <a:ea typeface="Calibri"/>
                <a:cs typeface="Calibri"/>
              </a:rPr>
              <a:t>Find </a:t>
            </a:r>
            <a:r>
              <a:rPr lang="de-DE" sz="1200" err="1">
                <a:latin typeface="Calibri"/>
                <a:ea typeface="Calibri"/>
                <a:cs typeface="Calibri"/>
              </a:rPr>
              <a:t>the</a:t>
            </a:r>
            <a:r>
              <a:rPr lang="de-DE" sz="1200">
                <a:latin typeface="Calibri"/>
                <a:ea typeface="Calibri"/>
                <a:cs typeface="Calibri"/>
              </a:rPr>
              <a:t> </a:t>
            </a:r>
            <a:r>
              <a:rPr lang="de-DE" sz="1200" err="1">
                <a:latin typeface="Calibri"/>
                <a:ea typeface="Calibri"/>
                <a:cs typeface="Calibri"/>
              </a:rPr>
              <a:t>observation</a:t>
            </a:r>
            <a:r>
              <a:rPr lang="de-DE" sz="1200">
                <a:latin typeface="Calibri"/>
                <a:ea typeface="Calibri"/>
                <a:cs typeface="Calibri"/>
              </a:rPr>
              <a:t> </a:t>
            </a:r>
            <a:r>
              <a:rPr lang="de-DE" sz="1200" err="1">
                <a:latin typeface="Calibri"/>
                <a:ea typeface="Calibri"/>
                <a:cs typeface="Calibri"/>
              </a:rPr>
              <a:t>corresponding</a:t>
            </a:r>
            <a:r>
              <a:rPr lang="de-DE" sz="1200">
                <a:latin typeface="Calibri"/>
                <a:ea typeface="Calibri"/>
                <a:cs typeface="Calibri"/>
              </a:rPr>
              <a:t> </a:t>
            </a:r>
            <a:r>
              <a:rPr lang="de-DE" sz="1200" err="1">
                <a:latin typeface="Calibri"/>
                <a:ea typeface="Calibri"/>
                <a:cs typeface="Calibri"/>
              </a:rPr>
              <a:t>to</a:t>
            </a:r>
            <a:r>
              <a:rPr lang="de-DE" sz="1200">
                <a:latin typeface="Calibri"/>
                <a:ea typeface="Calibri"/>
                <a:cs typeface="Calibri"/>
              </a:rPr>
              <a:t> </a:t>
            </a:r>
            <a:r>
              <a:rPr lang="de-DE" sz="1200" err="1">
                <a:latin typeface="Calibri"/>
                <a:ea typeface="Calibri"/>
                <a:cs typeface="Calibri"/>
              </a:rPr>
              <a:t>the</a:t>
            </a:r>
            <a:r>
              <a:rPr lang="de-DE" sz="1200">
                <a:latin typeface="Calibri"/>
                <a:ea typeface="Calibri"/>
                <a:cs typeface="Calibri"/>
              </a:rPr>
              <a:t> </a:t>
            </a:r>
            <a:r>
              <a:rPr lang="de-DE" sz="1200" err="1">
                <a:latin typeface="Calibri"/>
                <a:ea typeface="Calibri"/>
                <a:cs typeface="Calibri"/>
              </a:rPr>
              <a:t>previously</a:t>
            </a:r>
            <a:r>
              <a:rPr lang="de-DE" sz="1200">
                <a:latin typeface="Calibri"/>
                <a:ea typeface="Calibri"/>
                <a:cs typeface="Calibri"/>
              </a:rPr>
              <a:t> </a:t>
            </a:r>
            <a:r>
              <a:rPr lang="de-DE" sz="1200" err="1">
                <a:latin typeface="Calibri"/>
                <a:ea typeface="Calibri"/>
                <a:cs typeface="Calibri"/>
              </a:rPr>
              <a:t>selected</a:t>
            </a:r>
            <a:r>
              <a:rPr lang="de-DE" sz="1200">
                <a:latin typeface="Calibri"/>
                <a:ea typeface="Calibri"/>
                <a:cs typeface="Calibri"/>
              </a:rPr>
              <a:t> source </a:t>
            </a:r>
            <a:r>
              <a:rPr lang="de-DE" sz="1200" err="1">
                <a:latin typeface="Calibri"/>
                <a:ea typeface="Calibri"/>
                <a:cs typeface="Calibri"/>
              </a:rPr>
              <a:t>product</a:t>
            </a:r>
            <a:endParaRPr lang="de-DE" sz="1200">
              <a:latin typeface="Calibri"/>
              <a:ea typeface="Calibri"/>
              <a:cs typeface="Calibri"/>
            </a:endParaRPr>
          </a:p>
          <a:p>
            <a:endParaRPr lang="de-DE" sz="1200">
              <a:latin typeface="Calibri"/>
              <a:ea typeface="Calibri"/>
              <a:cs typeface="Calibri"/>
            </a:endParaRPr>
          </a:p>
        </p:txBody>
      </p:sp>
      <p:sp>
        <p:nvSpPr>
          <p:cNvPr id="33" name="Textfeld 32">
            <a:extLst>
              <a:ext uri="{FF2B5EF4-FFF2-40B4-BE49-F238E27FC236}">
                <a16:creationId xmlns:a16="http://schemas.microsoft.com/office/drawing/2014/main" id="{384CC349-76F0-4764-95E9-EDE6270553F9}"/>
              </a:ext>
            </a:extLst>
          </p:cNvPr>
          <p:cNvSpPr txBox="1"/>
          <p:nvPr/>
        </p:nvSpPr>
        <p:spPr>
          <a:xfrm>
            <a:off x="4653643" y="3783012"/>
            <a:ext cx="3464988" cy="369332"/>
          </a:xfrm>
          <a:prstGeom prst="rect">
            <a:avLst/>
          </a:prstGeom>
          <a:noFill/>
        </p:spPr>
        <p:txBody>
          <a:bodyPr wrap="none" rtlCol="0">
            <a:spAutoFit/>
          </a:bodyPr>
          <a:lstStyle/>
          <a:p>
            <a:r>
              <a:rPr lang="de-DE" b="1">
                <a:solidFill>
                  <a:srgbClr val="7030A0"/>
                </a:solidFill>
                <a:latin typeface="Calibri Light"/>
                <a:ea typeface="Calibri Light"/>
                <a:cs typeface="Calibri Light"/>
              </a:rPr>
              <a:t>3. Read/</a:t>
            </a:r>
            <a:r>
              <a:rPr lang="de-DE" b="1" err="1">
                <a:solidFill>
                  <a:srgbClr val="7030A0"/>
                </a:solidFill>
                <a:latin typeface="Calibri Light"/>
                <a:ea typeface="Calibri Light"/>
                <a:cs typeface="Calibri Light"/>
              </a:rPr>
              <a:t>plot</a:t>
            </a:r>
            <a:r>
              <a:rPr lang="de-DE" b="1">
                <a:solidFill>
                  <a:srgbClr val="7030A0"/>
                </a:solidFill>
                <a:latin typeface="Calibri Light"/>
                <a:ea typeface="Calibri Light"/>
                <a:cs typeface="Calibri Light"/>
              </a:rPr>
              <a:t> </a:t>
            </a:r>
            <a:r>
              <a:rPr lang="de-DE" b="1" err="1">
                <a:solidFill>
                  <a:srgbClr val="7030A0"/>
                </a:solidFill>
                <a:latin typeface="Calibri Light"/>
                <a:ea typeface="Calibri Light"/>
                <a:cs typeface="Calibri Light"/>
              </a:rPr>
              <a:t>the</a:t>
            </a:r>
            <a:r>
              <a:rPr lang="de-DE" b="1">
                <a:solidFill>
                  <a:srgbClr val="7030A0"/>
                </a:solidFill>
                <a:latin typeface="Calibri Light"/>
                <a:ea typeface="Calibri Light"/>
                <a:cs typeface="Calibri Light"/>
              </a:rPr>
              <a:t> Raman </a:t>
            </a:r>
            <a:r>
              <a:rPr lang="de-DE" b="1" err="1">
                <a:solidFill>
                  <a:srgbClr val="7030A0"/>
                </a:solidFill>
                <a:latin typeface="Calibri Light"/>
                <a:ea typeface="Calibri Light"/>
                <a:cs typeface="Calibri Light"/>
              </a:rPr>
              <a:t>observation</a:t>
            </a:r>
            <a:endParaRPr lang="en-US" b="1">
              <a:solidFill>
                <a:srgbClr val="7030A0"/>
              </a:solidFill>
              <a:latin typeface="Calibri Light"/>
              <a:ea typeface="Calibri Light"/>
              <a:cs typeface="Calibri Light"/>
            </a:endParaRPr>
          </a:p>
        </p:txBody>
      </p:sp>
      <p:pic>
        <p:nvPicPr>
          <p:cNvPr id="36" name="Grafik 35">
            <a:extLst>
              <a:ext uri="{FF2B5EF4-FFF2-40B4-BE49-F238E27FC236}">
                <a16:creationId xmlns:a16="http://schemas.microsoft.com/office/drawing/2014/main" id="{F8B0F2D6-2AD6-4B2D-B9DE-0495DDB0DA21}"/>
              </a:ext>
            </a:extLst>
          </p:cNvPr>
          <p:cNvPicPr>
            <a:picLocks noChangeAspect="1"/>
          </p:cNvPicPr>
          <p:nvPr/>
        </p:nvPicPr>
        <p:blipFill>
          <a:blip r:embed="rId6"/>
          <a:stretch>
            <a:fillRect/>
          </a:stretch>
        </p:blipFill>
        <p:spPr>
          <a:xfrm>
            <a:off x="7424059" y="4460077"/>
            <a:ext cx="3163463" cy="2317481"/>
          </a:xfrm>
          <a:prstGeom prst="rect">
            <a:avLst/>
          </a:prstGeom>
        </p:spPr>
      </p:pic>
      <p:cxnSp>
        <p:nvCxnSpPr>
          <p:cNvPr id="37" name="Gerade Verbindung mit Pfeil 36">
            <a:extLst>
              <a:ext uri="{FF2B5EF4-FFF2-40B4-BE49-F238E27FC236}">
                <a16:creationId xmlns:a16="http://schemas.microsoft.com/office/drawing/2014/main" id="{401DF0DE-1850-4361-B783-59E9A276099D}"/>
              </a:ext>
            </a:extLst>
          </p:cNvPr>
          <p:cNvCxnSpPr>
            <a:cxnSpLocks/>
          </p:cNvCxnSpPr>
          <p:nvPr/>
        </p:nvCxnSpPr>
        <p:spPr>
          <a:xfrm>
            <a:off x="6597398" y="6067517"/>
            <a:ext cx="1023242"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1" name="Rechteck 40">
            <a:extLst>
              <a:ext uri="{FF2B5EF4-FFF2-40B4-BE49-F238E27FC236}">
                <a16:creationId xmlns:a16="http://schemas.microsoft.com/office/drawing/2014/main" id="{BD544655-1EC0-43BA-9F56-766BDCC3747E}"/>
              </a:ext>
            </a:extLst>
          </p:cNvPr>
          <p:cNvSpPr/>
          <p:nvPr/>
        </p:nvSpPr>
        <p:spPr>
          <a:xfrm>
            <a:off x="517358" y="2051384"/>
            <a:ext cx="1839802" cy="177376"/>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hteck 41">
            <a:extLst>
              <a:ext uri="{FF2B5EF4-FFF2-40B4-BE49-F238E27FC236}">
                <a16:creationId xmlns:a16="http://schemas.microsoft.com/office/drawing/2014/main" id="{73ACDCBC-90F9-4915-BE53-5B9E0465385D}"/>
              </a:ext>
            </a:extLst>
          </p:cNvPr>
          <p:cNvSpPr/>
          <p:nvPr/>
        </p:nvSpPr>
        <p:spPr>
          <a:xfrm>
            <a:off x="517358" y="2240082"/>
            <a:ext cx="1839802" cy="177376"/>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fik 42">
            <a:extLst>
              <a:ext uri="{FF2B5EF4-FFF2-40B4-BE49-F238E27FC236}">
                <a16:creationId xmlns:a16="http://schemas.microsoft.com/office/drawing/2014/main" id="{ADBCD7BF-9B82-471C-BE9E-D2890DFB0F85}"/>
              </a:ext>
            </a:extLst>
          </p:cNvPr>
          <p:cNvPicPr>
            <a:picLocks noChangeAspect="1"/>
          </p:cNvPicPr>
          <p:nvPr/>
        </p:nvPicPr>
        <p:blipFill>
          <a:blip r:embed="rId7"/>
          <a:stretch>
            <a:fillRect/>
          </a:stretch>
        </p:blipFill>
        <p:spPr>
          <a:xfrm>
            <a:off x="2871624" y="4429537"/>
            <a:ext cx="3697986" cy="2083293"/>
          </a:xfrm>
          <a:prstGeom prst="rect">
            <a:avLst/>
          </a:prstGeom>
        </p:spPr>
      </p:pic>
      <p:sp>
        <p:nvSpPr>
          <p:cNvPr id="44" name="Textfeld 43">
            <a:extLst>
              <a:ext uri="{FF2B5EF4-FFF2-40B4-BE49-F238E27FC236}">
                <a16:creationId xmlns:a16="http://schemas.microsoft.com/office/drawing/2014/main" id="{18DB5461-CD64-4101-AF7B-4D02AE38AE12}"/>
              </a:ext>
            </a:extLst>
          </p:cNvPr>
          <p:cNvSpPr txBox="1"/>
          <p:nvPr/>
        </p:nvSpPr>
        <p:spPr>
          <a:xfrm>
            <a:off x="88330" y="70332"/>
            <a:ext cx="5078634" cy="369332"/>
          </a:xfrm>
          <a:prstGeom prst="rect">
            <a:avLst/>
          </a:prstGeom>
          <a:noFill/>
        </p:spPr>
        <p:txBody>
          <a:bodyPr wrap="none" rtlCol="0">
            <a:spAutoFit/>
          </a:bodyPr>
          <a:lstStyle/>
          <a:p>
            <a:r>
              <a:rPr lang="de-DE" b="1" err="1">
                <a:latin typeface="Calibri Light"/>
                <a:ea typeface="Calibri Light"/>
                <a:cs typeface="Calibri Light"/>
              </a:rPr>
              <a:t>Example</a:t>
            </a:r>
            <a:r>
              <a:rPr lang="de-DE" b="1">
                <a:latin typeface="Calibri Light"/>
                <a:ea typeface="Calibri Light"/>
                <a:cs typeface="Calibri Light"/>
              </a:rPr>
              <a:t>: </a:t>
            </a:r>
            <a:r>
              <a:rPr lang="de-DE" b="1" err="1">
                <a:latin typeface="Calibri Light"/>
                <a:ea typeface="Calibri Light"/>
                <a:cs typeface="Calibri Light"/>
              </a:rPr>
              <a:t>How</a:t>
            </a:r>
            <a:r>
              <a:rPr lang="de-DE" b="1">
                <a:latin typeface="Calibri Light"/>
                <a:ea typeface="Calibri Light"/>
                <a:cs typeface="Calibri Light"/>
              </a:rPr>
              <a:t> </a:t>
            </a:r>
            <a:r>
              <a:rPr lang="de-DE" b="1" err="1">
                <a:latin typeface="Calibri Light"/>
                <a:ea typeface="Calibri Light"/>
                <a:cs typeface="Calibri Light"/>
              </a:rPr>
              <a:t>to</a:t>
            </a:r>
            <a:r>
              <a:rPr lang="de-DE" b="1">
                <a:latin typeface="Calibri Light"/>
                <a:ea typeface="Calibri Light"/>
                <a:cs typeface="Calibri Light"/>
              </a:rPr>
              <a:t> </a:t>
            </a:r>
            <a:r>
              <a:rPr lang="de-DE" b="1" err="1">
                <a:latin typeface="Calibri Light"/>
                <a:ea typeface="Calibri Light"/>
                <a:cs typeface="Calibri Light"/>
              </a:rPr>
              <a:t>get</a:t>
            </a:r>
            <a:r>
              <a:rPr lang="de-DE" b="1">
                <a:latin typeface="Calibri Light"/>
                <a:ea typeface="Calibri Light"/>
                <a:cs typeface="Calibri Light"/>
              </a:rPr>
              <a:t> </a:t>
            </a:r>
            <a:r>
              <a:rPr lang="de-DE" b="1" err="1">
                <a:latin typeface="Calibri Light"/>
                <a:ea typeface="Calibri Light"/>
                <a:cs typeface="Calibri Light"/>
              </a:rPr>
              <a:t>SuperCam</a:t>
            </a:r>
            <a:r>
              <a:rPr lang="de-DE" b="1">
                <a:latin typeface="Calibri Light"/>
                <a:ea typeface="Calibri Light"/>
                <a:cs typeface="Calibri Light"/>
              </a:rPr>
              <a:t> Raman </a:t>
            </a:r>
            <a:r>
              <a:rPr lang="de-DE" b="1" err="1">
                <a:latin typeface="Calibri Light"/>
                <a:ea typeface="Calibri Light"/>
                <a:cs typeface="Calibri Light"/>
              </a:rPr>
              <a:t>data</a:t>
            </a:r>
            <a:r>
              <a:rPr lang="de-DE" b="1">
                <a:latin typeface="Calibri Light"/>
                <a:ea typeface="Calibri Light"/>
                <a:cs typeface="Calibri Light"/>
              </a:rPr>
              <a:t> </a:t>
            </a:r>
            <a:r>
              <a:rPr lang="de-DE" b="1" err="1">
                <a:latin typeface="Calibri Light"/>
                <a:ea typeface="Calibri Light"/>
                <a:cs typeface="Calibri Light"/>
              </a:rPr>
              <a:t>from</a:t>
            </a:r>
            <a:r>
              <a:rPr lang="de-DE" b="1">
                <a:latin typeface="Calibri Light"/>
                <a:ea typeface="Calibri Light"/>
                <a:cs typeface="Calibri Light"/>
              </a:rPr>
              <a:t> PDS</a:t>
            </a:r>
            <a:endParaRPr lang="en-US" b="1">
              <a:latin typeface="Calibri Light"/>
              <a:ea typeface="Calibri Light"/>
              <a:cs typeface="Calibri Light"/>
            </a:endParaRPr>
          </a:p>
        </p:txBody>
      </p:sp>
      <p:sp>
        <p:nvSpPr>
          <p:cNvPr id="2" name="TextBox 1">
            <a:extLst>
              <a:ext uri="{FF2B5EF4-FFF2-40B4-BE49-F238E27FC236}">
                <a16:creationId xmlns:a16="http://schemas.microsoft.com/office/drawing/2014/main" id="{10C20C8D-27CA-FF01-E5BF-2B4D7C81AEA7}"/>
              </a:ext>
            </a:extLst>
          </p:cNvPr>
          <p:cNvSpPr txBox="1"/>
          <p:nvPr/>
        </p:nvSpPr>
        <p:spPr>
          <a:xfrm>
            <a:off x="2872117" y="6495187"/>
            <a:ext cx="482791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Example of Python script on PDS: </a:t>
            </a:r>
            <a:r>
              <a:rPr lang="en-US" sz="1400">
                <a:solidFill>
                  <a:srgbClr val="FF0000"/>
                </a:solidFill>
                <a:ea typeface="Calibri"/>
                <a:cs typeface="Calibri"/>
              </a:rPr>
              <a:t>link</a:t>
            </a:r>
          </a:p>
        </p:txBody>
      </p:sp>
      <p:sp>
        <p:nvSpPr>
          <p:cNvPr id="3" name="Slide Number Placeholder 2">
            <a:extLst>
              <a:ext uri="{FF2B5EF4-FFF2-40B4-BE49-F238E27FC236}">
                <a16:creationId xmlns:a16="http://schemas.microsoft.com/office/drawing/2014/main" id="{B007D024-F662-5B18-B04E-76595133BC5F}"/>
              </a:ext>
            </a:extLst>
          </p:cNvPr>
          <p:cNvSpPr>
            <a:spLocks noGrp="1"/>
          </p:cNvSpPr>
          <p:nvPr>
            <p:ph type="sldNum" sz="quarter" idx="12"/>
          </p:nvPr>
        </p:nvSpPr>
        <p:spPr/>
        <p:txBody>
          <a:bodyPr/>
          <a:lstStyle/>
          <a:p>
            <a:fld id="{1D74EC52-CE89-4FF8-8D79-358BA46EB675}" type="slidenum">
              <a:rPr lang="fr-FR" smtClean="0"/>
              <a:t>19</a:t>
            </a:fld>
            <a:endParaRPr lang="en-US"/>
          </a:p>
        </p:txBody>
      </p:sp>
    </p:spTree>
    <p:extLst>
      <p:ext uri="{BB962C8B-B14F-4D97-AF65-F5344CB8AC3E}">
        <p14:creationId xmlns:p14="http://schemas.microsoft.com/office/powerpoint/2010/main" val="532250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15667" y="161723"/>
            <a:ext cx="9404285" cy="557076"/>
          </a:xfrm>
        </p:spPr>
        <p:txBody>
          <a:bodyPr/>
          <a:lstStyle/>
          <a:p>
            <a:r>
              <a:rPr lang="fr-FR"/>
              <a:t>OUTLINE</a:t>
            </a:r>
          </a:p>
        </p:txBody>
      </p:sp>
      <p:sp>
        <p:nvSpPr>
          <p:cNvPr id="4" name="Espace réservé du numéro de diapositive 3"/>
          <p:cNvSpPr>
            <a:spLocks noGrp="1"/>
          </p:cNvSpPr>
          <p:nvPr>
            <p:ph type="sldNum" sz="quarter" idx="4"/>
          </p:nvPr>
        </p:nvSpPr>
        <p:spPr/>
        <p:txBody>
          <a:bodyPr/>
          <a:lstStyle/>
          <a:p>
            <a:fld id="{CCFC9734-4A78-4621-89E8-64A548024E47}" type="slidenum">
              <a:rPr lang="en-US" smtClean="0">
                <a:solidFill>
                  <a:prstClr val="black">
                    <a:tint val="75000"/>
                  </a:prstClr>
                </a:solidFill>
              </a:rPr>
              <a:pPr/>
              <a:t>2</a:t>
            </a:fld>
            <a:endParaRPr lang="en-US">
              <a:solidFill>
                <a:prstClr val="black">
                  <a:tint val="75000"/>
                </a:prstClr>
              </a:solidFill>
            </a:endParaRPr>
          </a:p>
        </p:txBody>
      </p:sp>
      <p:sp>
        <p:nvSpPr>
          <p:cNvPr id="7" name="Espace réservé du contenu 6"/>
          <p:cNvSpPr>
            <a:spLocks noGrp="1"/>
          </p:cNvSpPr>
          <p:nvPr>
            <p:ph idx="1"/>
          </p:nvPr>
        </p:nvSpPr>
        <p:spPr>
          <a:xfrm>
            <a:off x="312126" y="1257788"/>
            <a:ext cx="11040633" cy="5125342"/>
          </a:xfrm>
        </p:spPr>
        <p:txBody>
          <a:bodyPr vert="horz" lIns="91440" tIns="45720" rIns="91440" bIns="45720" rtlCol="0" anchor="t">
            <a:normAutofit/>
          </a:bodyPr>
          <a:lstStyle/>
          <a:p>
            <a:r>
              <a:rPr lang="en-US"/>
              <a:t>General info on time-resolved Raman and luminescence spectroscopy</a:t>
            </a:r>
          </a:p>
          <a:p>
            <a:r>
              <a:rPr lang="en-US"/>
              <a:t>Specificities of the </a:t>
            </a:r>
            <a:r>
              <a:rPr lang="en-US" err="1"/>
              <a:t>SuperCam</a:t>
            </a:r>
            <a:r>
              <a:rPr lang="en-US"/>
              <a:t> Raman instrument </a:t>
            </a:r>
            <a:endParaRPr lang="en-US">
              <a:ea typeface="Calibri"/>
              <a:cs typeface="Calibri"/>
            </a:endParaRPr>
          </a:p>
          <a:p>
            <a:r>
              <a:rPr lang="en-US"/>
              <a:t>Some statistics and example of spectra</a:t>
            </a:r>
            <a:endParaRPr lang="en-US">
              <a:ea typeface="Calibri"/>
              <a:cs typeface="Calibri"/>
            </a:endParaRPr>
          </a:p>
          <a:p>
            <a:r>
              <a:rPr lang="en-US"/>
              <a:t>Things to know about the data: access, processing, artifacts, …</a:t>
            </a:r>
            <a:endParaRPr lang="en-US">
              <a:ea typeface="Calibri"/>
              <a:cs typeface="Calibri"/>
            </a:endParaRPr>
          </a:p>
          <a:p>
            <a:endParaRPr lang="fr-FR">
              <a:ea typeface="Calibri"/>
              <a:cs typeface="Calibri"/>
            </a:endParaRPr>
          </a:p>
        </p:txBody>
      </p:sp>
    </p:spTree>
    <p:extLst>
      <p:ext uri="{BB962C8B-B14F-4D97-AF65-F5344CB8AC3E}">
        <p14:creationId xmlns:p14="http://schemas.microsoft.com/office/powerpoint/2010/main" val="1266286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4629003" cy="6858000"/>
          </a:xfrm>
          <a:prstGeom prst="rect">
            <a:avLst/>
          </a:prstGeom>
        </p:spPr>
      </p:pic>
      <p:sp>
        <p:nvSpPr>
          <p:cNvPr id="3" name="Rectangle 1"/>
          <p:cNvSpPr>
            <a:spLocks noChangeArrowheads="1"/>
          </p:cNvSpPr>
          <p:nvPr/>
        </p:nvSpPr>
        <p:spPr bwMode="auto">
          <a:xfrm>
            <a:off x="5062194" y="574409"/>
            <a:ext cx="7032396"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err="1">
                <a:ln>
                  <a:noFill/>
                </a:ln>
                <a:solidFill>
                  <a:schemeClr val="tx1"/>
                </a:solidFill>
                <a:effectLst/>
                <a:latin typeface="Arial Unicode MS"/>
              </a:rPr>
              <a:t>Overview</a:t>
            </a:r>
            <a:r>
              <a:rPr kumimoji="0" lang="fr-FR" altLang="fr-FR" sz="1200" b="0" i="0" u="none" strike="noStrike" cap="none" normalizeH="0" baseline="0">
                <a:ln>
                  <a:noFill/>
                </a:ln>
                <a:solidFill>
                  <a:schemeClr val="tx1"/>
                </a:solidFill>
                <a:effectLst/>
                <a:latin typeface="Arial Unicode M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latin typeface="Arial Unicode MS"/>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latin typeface="Arial Unicode MS"/>
              </a:rPr>
              <a:t>This bundle </a:t>
            </a:r>
            <a:r>
              <a:rPr kumimoji="0" lang="fr-FR" altLang="fr-FR" sz="1200" b="0" i="0" u="none" strike="noStrike" cap="none" normalizeH="0" baseline="0" err="1">
                <a:ln>
                  <a:noFill/>
                </a:ln>
                <a:solidFill>
                  <a:schemeClr val="tx1"/>
                </a:solidFill>
                <a:effectLst/>
                <a:latin typeface="Arial Unicode MS"/>
              </a:rPr>
              <a:t>contains</a:t>
            </a:r>
            <a:r>
              <a:rPr kumimoji="0" lang="fr-FR" altLang="fr-FR" sz="1200" b="0" i="0" u="none" strike="noStrike" cap="none" normalizeH="0" baseline="0">
                <a:ln>
                  <a:noFill/>
                </a:ln>
                <a:solidFill>
                  <a:schemeClr val="tx1"/>
                </a:solidFill>
                <a:effectLst/>
                <a:latin typeface="Arial Unicode MS"/>
              </a:rPr>
              <a:t> the </a:t>
            </a:r>
            <a:r>
              <a:rPr kumimoji="0" lang="fr-FR" altLang="fr-FR" sz="1200" b="0" i="0" u="none" strike="noStrike" cap="none" normalizeH="0" baseline="0" err="1">
                <a:ln>
                  <a:noFill/>
                </a:ln>
                <a:solidFill>
                  <a:schemeClr val="tx1"/>
                </a:solidFill>
                <a:effectLst/>
                <a:latin typeface="Arial Unicode MS"/>
              </a:rPr>
              <a:t>following</a:t>
            </a:r>
            <a:r>
              <a:rPr kumimoji="0" lang="fr-FR" altLang="fr-FR" sz="1200" b="0" i="0" u="none" strike="noStrike" cap="none" normalizeH="0" baseline="0">
                <a:ln>
                  <a:noFill/>
                </a:ln>
                <a:solidFill>
                  <a:schemeClr val="tx1"/>
                </a:solidFill>
                <a:effectLst/>
                <a:latin typeface="Arial Unicode MS"/>
              </a:rPr>
              <a:t> collections.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200" b="1" i="0" u="none" strike="noStrike" cap="none" normalizeH="0" baseline="0" err="1">
                <a:ln>
                  <a:noFill/>
                </a:ln>
                <a:solidFill>
                  <a:schemeClr val="tx1"/>
                </a:solidFill>
                <a:effectLst/>
                <a:latin typeface="Arial Unicode MS"/>
              </a:rPr>
              <a:t>data_raw_spectra</a:t>
            </a:r>
            <a:r>
              <a:rPr kumimoji="0" lang="fr-FR" altLang="fr-FR" sz="1200" b="0" i="0" u="none" strike="noStrike" cap="none" normalizeH="0" baseline="0">
                <a:ln>
                  <a:noFill/>
                </a:ln>
                <a:solidFill>
                  <a:schemeClr val="tx1"/>
                </a:solidFill>
                <a:effectLst/>
                <a:latin typeface="Arial Unicode MS"/>
              </a:rPr>
              <a:t>: </a:t>
            </a:r>
            <a:r>
              <a:rPr kumimoji="0" lang="fr-FR" altLang="fr-FR" sz="1200" b="0" i="0" u="none" strike="noStrike" cap="none" normalizeH="0" baseline="0" err="1">
                <a:ln>
                  <a:noFill/>
                </a:ln>
                <a:solidFill>
                  <a:schemeClr val="accent3"/>
                </a:solidFill>
                <a:effectLst/>
                <a:latin typeface="Arial Unicode MS"/>
              </a:rPr>
              <a:t>Uncalibrated</a:t>
            </a:r>
            <a:r>
              <a:rPr kumimoji="0" lang="fr-FR" altLang="fr-FR" sz="1200" b="0" i="0" u="none" strike="noStrike" cap="none" normalizeH="0" baseline="0">
                <a:ln>
                  <a:noFill/>
                </a:ln>
                <a:solidFill>
                  <a:schemeClr val="accent3"/>
                </a:solidFill>
                <a:effectLst/>
                <a:latin typeface="Arial Unicode MS"/>
              </a:rPr>
              <a:t> Laser-</a:t>
            </a:r>
            <a:r>
              <a:rPr kumimoji="0" lang="fr-FR" altLang="fr-FR" sz="1200" b="0" i="0" u="none" strike="noStrike" cap="none" normalizeH="0" baseline="0" err="1">
                <a:ln>
                  <a:noFill/>
                </a:ln>
                <a:solidFill>
                  <a:schemeClr val="accent3"/>
                </a:solidFill>
                <a:effectLst/>
                <a:latin typeface="Arial Unicode MS"/>
              </a:rPr>
              <a:t>Induced</a:t>
            </a:r>
            <a:r>
              <a:rPr kumimoji="0" lang="fr-FR" altLang="fr-FR" sz="1200" b="0" i="0" u="none" strike="noStrike" cap="none" normalizeH="0" baseline="0">
                <a:ln>
                  <a:noFill/>
                </a:ln>
                <a:solidFill>
                  <a:schemeClr val="accent3"/>
                </a:solidFill>
                <a:effectLst/>
                <a:latin typeface="Arial Unicode MS"/>
              </a:rPr>
              <a:t> Breakdown </a:t>
            </a:r>
            <a:r>
              <a:rPr kumimoji="0" lang="fr-FR" altLang="fr-FR" sz="1200" b="0" i="0" u="none" strike="noStrike" cap="none" normalizeH="0" baseline="0" err="1">
                <a:ln>
                  <a:noFill/>
                </a:ln>
                <a:solidFill>
                  <a:schemeClr val="accent3"/>
                </a:solidFill>
                <a:effectLst/>
                <a:latin typeface="Arial Unicode MS"/>
              </a:rPr>
              <a:t>Spectroscopy</a:t>
            </a:r>
            <a:r>
              <a:rPr kumimoji="0" lang="fr-FR" altLang="fr-FR" sz="1200" b="0" i="0" u="none" strike="noStrike" cap="none" normalizeH="0" baseline="0">
                <a:ln>
                  <a:noFill/>
                </a:ln>
                <a:solidFill>
                  <a:schemeClr val="accent3"/>
                </a:solidFill>
                <a:effectLst/>
                <a:latin typeface="Arial Unicode MS"/>
              </a:rPr>
              <a:t> (LIBS), Visible and </a:t>
            </a:r>
            <a:r>
              <a:rPr kumimoji="0" lang="fr-FR" altLang="fr-FR" sz="1200" b="0" i="0" u="none" strike="noStrike" cap="none" normalizeH="0" baseline="0" err="1">
                <a:ln>
                  <a:noFill/>
                </a:ln>
                <a:solidFill>
                  <a:schemeClr val="accent3"/>
                </a:solidFill>
                <a:effectLst/>
                <a:latin typeface="Arial Unicode MS"/>
              </a:rPr>
              <a:t>Infrared</a:t>
            </a:r>
            <a:r>
              <a:rPr kumimoji="0" lang="fr-FR" altLang="fr-FR" sz="1200" b="0" i="0" u="none" strike="noStrike" cap="none" normalizeH="0" baseline="0">
                <a:ln>
                  <a:noFill/>
                </a:ln>
                <a:solidFill>
                  <a:schemeClr val="accent3"/>
                </a:solidFill>
                <a:effectLst/>
                <a:latin typeface="Arial Unicode MS"/>
              </a:rPr>
              <a:t> Passive </a:t>
            </a:r>
            <a:r>
              <a:rPr kumimoji="0" lang="fr-FR" altLang="fr-FR" sz="1200" b="0" i="0" u="none" strike="noStrike" cap="none" normalizeH="0" baseline="0" err="1">
                <a:ln>
                  <a:noFill/>
                </a:ln>
                <a:solidFill>
                  <a:schemeClr val="accent3"/>
                </a:solidFill>
                <a:effectLst/>
                <a:latin typeface="Arial Unicode MS"/>
              </a:rPr>
              <a:t>Spectroscopy</a:t>
            </a:r>
            <a:r>
              <a:rPr kumimoji="0" lang="fr-FR" altLang="fr-FR" sz="1200" b="0" i="0" u="none" strike="noStrike" cap="none" normalizeH="0" baseline="0">
                <a:ln>
                  <a:noFill/>
                </a:ln>
                <a:solidFill>
                  <a:schemeClr val="accent3"/>
                </a:solidFill>
                <a:effectLst/>
                <a:latin typeface="Arial Unicode MS"/>
              </a:rPr>
              <a:t> (VISIR and IR), </a:t>
            </a:r>
            <a:r>
              <a:rPr kumimoji="0" lang="fr-FR" altLang="fr-FR" sz="1200" b="0" i="0" u="none" strike="noStrike" cap="none" normalizeH="0" baseline="0">
                <a:ln>
                  <a:noFill/>
                </a:ln>
                <a:solidFill>
                  <a:schemeClr val="tx1"/>
                </a:solidFill>
                <a:effectLst/>
                <a:latin typeface="Arial Unicode MS"/>
              </a:rPr>
              <a:t>Raman </a:t>
            </a:r>
            <a:r>
              <a:rPr kumimoji="0" lang="fr-FR" altLang="fr-FR" sz="1200" b="0" i="0" u="none" strike="noStrike" cap="none" normalizeH="0" baseline="0" err="1">
                <a:ln>
                  <a:noFill/>
                </a:ln>
                <a:solidFill>
                  <a:schemeClr val="tx1"/>
                </a:solidFill>
                <a:effectLst/>
                <a:latin typeface="Arial Unicode MS"/>
              </a:rPr>
              <a:t>Spectroscopy</a:t>
            </a:r>
            <a:r>
              <a:rPr kumimoji="0" lang="fr-FR" altLang="fr-FR" sz="1200" b="0" i="0" u="none" strike="noStrike" cap="none" normalizeH="0" baseline="0">
                <a:ln>
                  <a:noFill/>
                </a:ln>
                <a:solidFill>
                  <a:schemeClr val="tx1"/>
                </a:solidFill>
                <a:effectLst/>
                <a:latin typeface="Arial Unicode MS"/>
              </a:rPr>
              <a:t>, and Time-</a:t>
            </a:r>
            <a:r>
              <a:rPr kumimoji="0" lang="fr-FR" altLang="fr-FR" sz="1200" b="0" i="0" u="none" strike="noStrike" cap="none" normalizeH="0" baseline="0" err="1">
                <a:ln>
                  <a:noFill/>
                </a:ln>
                <a:solidFill>
                  <a:schemeClr val="tx1"/>
                </a:solidFill>
                <a:effectLst/>
                <a:latin typeface="Arial Unicode MS"/>
              </a:rPr>
              <a:t>Resolved</a:t>
            </a:r>
            <a:r>
              <a:rPr kumimoji="0" lang="fr-FR" altLang="fr-FR" sz="1200" b="0" i="0" u="none" strike="noStrike" cap="none" normalizeH="0" baseline="0">
                <a:ln>
                  <a:noFill/>
                </a:ln>
                <a:solidFill>
                  <a:schemeClr val="tx1"/>
                </a:solidFill>
                <a:effectLst/>
                <a:latin typeface="Arial Unicode MS"/>
              </a:rPr>
              <a:t> Luminescence </a:t>
            </a:r>
            <a:r>
              <a:rPr kumimoji="0" lang="fr-FR" altLang="fr-FR" sz="1200" b="0" i="0" u="none" strike="noStrike" cap="none" normalizeH="0" baseline="0" err="1">
                <a:ln>
                  <a:noFill/>
                </a:ln>
                <a:solidFill>
                  <a:schemeClr val="tx1"/>
                </a:solidFill>
                <a:effectLst/>
                <a:latin typeface="Arial Unicode MS"/>
              </a:rPr>
              <a:t>Spectroscopy</a:t>
            </a:r>
            <a:r>
              <a:rPr kumimoji="0" lang="fr-FR" altLang="fr-FR" sz="1200" b="0" i="0" u="none" strike="noStrike" cap="none" normalizeH="0" baseline="0">
                <a:ln>
                  <a:noFill/>
                </a:ln>
                <a:solidFill>
                  <a:schemeClr val="tx1"/>
                </a:solidFill>
                <a:effectLst/>
                <a:latin typeface="Arial Unicode MS"/>
              </a:rPr>
              <a:t> (TRLS)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200" b="0" i="0" u="none" strike="noStrike" cap="none" normalizeH="0" baseline="0">
                <a:ln>
                  <a:noFill/>
                </a:ln>
                <a:solidFill>
                  <a:schemeClr val="accent3"/>
                </a:solidFill>
                <a:effectLst/>
                <a:latin typeface="Arial Unicode MS"/>
              </a:rPr>
              <a:t>data </a:t>
            </a:r>
            <a:r>
              <a:rPr kumimoji="0" lang="fr-FR" altLang="fr-FR" sz="1200" b="0" i="0" u="none" strike="noStrike" cap="none" normalizeH="0" baseline="0" err="1">
                <a:ln>
                  <a:noFill/>
                </a:ln>
                <a:solidFill>
                  <a:schemeClr val="accent3"/>
                </a:solidFill>
                <a:effectLst/>
                <a:latin typeface="Arial Unicode MS"/>
              </a:rPr>
              <a:t>products</a:t>
            </a:r>
            <a:r>
              <a:rPr kumimoji="0" lang="fr-FR" altLang="fr-FR" sz="1200" b="0" i="0" u="none" strike="noStrike" cap="none" normalizeH="0" baseline="0">
                <a:ln>
                  <a:noFill/>
                </a:ln>
                <a:solidFill>
                  <a:schemeClr val="accent3"/>
                </a:solidFill>
                <a:effectLst/>
                <a:latin typeface="Arial Unicode MS"/>
              </a:rPr>
              <a:t> </a:t>
            </a:r>
            <a:r>
              <a:rPr kumimoji="0" lang="fr-FR" altLang="fr-FR" sz="1200" b="0" i="0" u="none" strike="noStrike" cap="none" normalizeH="0" baseline="0" err="1">
                <a:ln>
                  <a:noFill/>
                </a:ln>
                <a:solidFill>
                  <a:schemeClr val="accent3"/>
                </a:solidFill>
                <a:effectLst/>
                <a:latin typeface="Arial Unicode MS"/>
              </a:rPr>
              <a:t>data_raw_rmi</a:t>
            </a:r>
            <a:r>
              <a:rPr kumimoji="0" lang="fr-FR" altLang="fr-FR" sz="1200" b="0" i="0" u="none" strike="noStrike" cap="none" normalizeH="0" baseline="0">
                <a:ln>
                  <a:noFill/>
                </a:ln>
                <a:solidFill>
                  <a:schemeClr val="accent3"/>
                </a:solidFill>
                <a:effectLst/>
                <a:latin typeface="Arial Unicode MS"/>
              </a:rPr>
              <a:t>: </a:t>
            </a:r>
            <a:r>
              <a:rPr kumimoji="0" lang="fr-FR" altLang="fr-FR" sz="1200" b="0" i="0" u="none" strike="noStrike" cap="none" normalizeH="0" baseline="0" err="1">
                <a:ln>
                  <a:noFill/>
                </a:ln>
                <a:solidFill>
                  <a:schemeClr val="accent3"/>
                </a:solidFill>
                <a:effectLst/>
                <a:latin typeface="Arial Unicode MS"/>
              </a:rPr>
              <a:t>Uncalibrated</a:t>
            </a:r>
            <a:r>
              <a:rPr kumimoji="0" lang="fr-FR" altLang="fr-FR" sz="1200" b="0" i="0" u="none" strike="noStrike" cap="none" normalizeH="0" baseline="0">
                <a:ln>
                  <a:noFill/>
                </a:ln>
                <a:solidFill>
                  <a:schemeClr val="accent3"/>
                </a:solidFill>
                <a:effectLst/>
                <a:latin typeface="Arial Unicode MS"/>
              </a:rPr>
              <a:t> images </a:t>
            </a:r>
            <a:r>
              <a:rPr kumimoji="0" lang="fr-FR" altLang="fr-FR" sz="1200" b="0" i="0" u="none" strike="noStrike" cap="none" normalizeH="0" baseline="0" err="1">
                <a:ln>
                  <a:noFill/>
                </a:ln>
                <a:solidFill>
                  <a:schemeClr val="accent3"/>
                </a:solidFill>
                <a:effectLst/>
                <a:latin typeface="Arial Unicode MS"/>
              </a:rPr>
              <a:t>from</a:t>
            </a:r>
            <a:r>
              <a:rPr kumimoji="0" lang="fr-FR" altLang="fr-FR" sz="1200" b="0" i="0" u="none" strike="noStrike" cap="none" normalizeH="0" baseline="0">
                <a:ln>
                  <a:noFill/>
                </a:ln>
                <a:solidFill>
                  <a:schemeClr val="accent3"/>
                </a:solidFill>
                <a:effectLst/>
                <a:latin typeface="Arial Unicode MS"/>
              </a:rPr>
              <a:t> the SuperCam </a:t>
            </a:r>
            <a:r>
              <a:rPr kumimoji="0" lang="fr-FR" altLang="fr-FR" sz="1200" b="0" i="0" u="none" strike="noStrike" cap="none" normalizeH="0" baseline="0" err="1">
                <a:ln>
                  <a:noFill/>
                </a:ln>
                <a:solidFill>
                  <a:schemeClr val="accent3"/>
                </a:solidFill>
                <a:effectLst/>
                <a:latin typeface="Arial Unicode MS"/>
              </a:rPr>
              <a:t>Remote</a:t>
            </a:r>
            <a:r>
              <a:rPr kumimoji="0" lang="fr-FR" altLang="fr-FR" sz="1200" b="0" i="0" u="none" strike="noStrike" cap="none" normalizeH="0" baseline="0">
                <a:ln>
                  <a:noFill/>
                </a:ln>
                <a:solidFill>
                  <a:schemeClr val="accent3"/>
                </a:solidFill>
                <a:effectLst/>
                <a:latin typeface="Arial Unicode MS"/>
              </a:rPr>
              <a:t> Micro-Imager (RMI)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200" b="0" i="0" u="none" strike="noStrike" cap="none" normalizeH="0" baseline="0" err="1">
                <a:ln>
                  <a:noFill/>
                </a:ln>
                <a:solidFill>
                  <a:schemeClr val="accent3"/>
                </a:solidFill>
                <a:effectLst/>
                <a:latin typeface="Arial Unicode MS"/>
              </a:rPr>
              <a:t>data_raw_audio</a:t>
            </a:r>
            <a:r>
              <a:rPr kumimoji="0" lang="fr-FR" altLang="fr-FR" sz="1200" b="0" i="0" u="none" strike="noStrike" cap="none" normalizeH="0" baseline="0">
                <a:ln>
                  <a:noFill/>
                </a:ln>
                <a:solidFill>
                  <a:schemeClr val="accent3"/>
                </a:solidFill>
                <a:effectLst/>
                <a:latin typeface="Arial Unicode MS"/>
              </a:rPr>
              <a:t>: </a:t>
            </a:r>
            <a:r>
              <a:rPr kumimoji="0" lang="fr-FR" altLang="fr-FR" sz="1200" b="0" i="0" u="none" strike="noStrike" cap="none" normalizeH="0" baseline="0" err="1">
                <a:ln>
                  <a:noFill/>
                </a:ln>
                <a:solidFill>
                  <a:schemeClr val="accent3"/>
                </a:solidFill>
                <a:effectLst/>
                <a:latin typeface="Arial Unicode MS"/>
              </a:rPr>
              <a:t>Uncalibrated</a:t>
            </a:r>
            <a:r>
              <a:rPr kumimoji="0" lang="fr-FR" altLang="fr-FR" sz="1200" b="0" i="0" u="none" strike="noStrike" cap="none" normalizeH="0" baseline="0">
                <a:ln>
                  <a:noFill/>
                </a:ln>
                <a:solidFill>
                  <a:schemeClr val="accent3"/>
                </a:solidFill>
                <a:effectLst/>
                <a:latin typeface="Arial Unicode MS"/>
              </a:rPr>
              <a:t> </a:t>
            </a:r>
            <a:r>
              <a:rPr kumimoji="0" lang="fr-FR" altLang="fr-FR" sz="1200" b="0" i="0" u="none" strike="noStrike" cap="none" normalizeH="0" baseline="0" err="1">
                <a:ln>
                  <a:noFill/>
                </a:ln>
                <a:solidFill>
                  <a:schemeClr val="accent3"/>
                </a:solidFill>
                <a:effectLst/>
                <a:latin typeface="Arial Unicode MS"/>
              </a:rPr>
              <a:t>acoustic</a:t>
            </a:r>
            <a:r>
              <a:rPr kumimoji="0" lang="fr-FR" altLang="fr-FR" sz="1200" b="0" i="0" u="none" strike="noStrike" cap="none" normalizeH="0" baseline="0">
                <a:ln>
                  <a:noFill/>
                </a:ln>
                <a:solidFill>
                  <a:schemeClr val="accent3"/>
                </a:solidFill>
                <a:effectLst/>
                <a:latin typeface="Arial Unicode MS"/>
              </a:rPr>
              <a:t> </a:t>
            </a:r>
            <a:r>
              <a:rPr kumimoji="0" lang="fr-FR" altLang="fr-FR" sz="1200" b="0" i="0" u="none" strike="noStrike" cap="none" normalizeH="0" baseline="0" err="1">
                <a:ln>
                  <a:noFill/>
                </a:ln>
                <a:solidFill>
                  <a:schemeClr val="accent3"/>
                </a:solidFill>
                <a:effectLst/>
                <a:latin typeface="Arial Unicode MS"/>
              </a:rPr>
              <a:t>recordings</a:t>
            </a:r>
            <a:r>
              <a:rPr kumimoji="0" lang="fr-FR" altLang="fr-FR" sz="1200" b="0" i="0" u="none" strike="noStrike" cap="none" normalizeH="0" baseline="0">
                <a:ln>
                  <a:noFill/>
                </a:ln>
                <a:solidFill>
                  <a:schemeClr val="accent3"/>
                </a:solidFill>
                <a:effectLst/>
                <a:latin typeface="Arial Unicode MS"/>
              </a:rPr>
              <a:t> </a:t>
            </a:r>
            <a:r>
              <a:rPr kumimoji="0" lang="fr-FR" altLang="fr-FR" sz="1200" b="0" i="0" u="none" strike="noStrike" cap="none" normalizeH="0" baseline="0" err="1">
                <a:ln>
                  <a:noFill/>
                </a:ln>
                <a:solidFill>
                  <a:schemeClr val="accent3"/>
                </a:solidFill>
                <a:effectLst/>
                <a:latin typeface="Arial Unicode MS"/>
              </a:rPr>
              <a:t>from</a:t>
            </a:r>
            <a:r>
              <a:rPr kumimoji="0" lang="fr-FR" altLang="fr-FR" sz="1200" b="0" i="0" u="none" strike="noStrike" cap="none" normalizeH="0" baseline="0">
                <a:ln>
                  <a:noFill/>
                </a:ln>
                <a:solidFill>
                  <a:schemeClr val="accent3"/>
                </a:solidFill>
                <a:effectLst/>
                <a:latin typeface="Arial Unicode MS"/>
              </a:rPr>
              <a:t> the SuperCam microphone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200" b="1" i="0" u="none" strike="noStrike" cap="none" normalizeH="0" baseline="0" err="1">
                <a:ln>
                  <a:noFill/>
                </a:ln>
                <a:solidFill>
                  <a:schemeClr val="tx1"/>
                </a:solidFill>
                <a:effectLst/>
                <a:latin typeface="Arial Unicode MS"/>
              </a:rPr>
              <a:t>data_calibrated_spectra</a:t>
            </a:r>
            <a:r>
              <a:rPr kumimoji="0" lang="fr-FR" altLang="fr-FR" sz="1200" b="0" i="0" u="none" strike="noStrike" cap="none" normalizeH="0" baseline="0">
                <a:ln>
                  <a:noFill/>
                </a:ln>
                <a:solidFill>
                  <a:schemeClr val="tx1"/>
                </a:solidFill>
                <a:effectLst/>
                <a:latin typeface="Arial Unicode MS"/>
              </a:rPr>
              <a:t>: </a:t>
            </a:r>
            <a:r>
              <a:rPr kumimoji="0" lang="fr-FR" altLang="fr-FR" sz="1200" b="0" i="0" u="none" strike="noStrike" cap="none" normalizeH="0" baseline="0" err="1">
                <a:ln>
                  <a:noFill/>
                </a:ln>
                <a:solidFill>
                  <a:schemeClr val="tx1"/>
                </a:solidFill>
                <a:effectLst/>
                <a:latin typeface="Arial Unicode MS"/>
              </a:rPr>
              <a:t>Calibrated</a:t>
            </a:r>
            <a:r>
              <a:rPr kumimoji="0" lang="fr-FR" altLang="fr-FR" sz="1200" b="0" i="0" u="none" strike="noStrike" cap="none" normalizeH="0" baseline="0">
                <a:ln>
                  <a:noFill/>
                </a:ln>
                <a:solidFill>
                  <a:schemeClr val="tx1"/>
                </a:solidFill>
                <a:effectLst/>
                <a:latin typeface="Arial Unicode MS"/>
              </a:rPr>
              <a:t> </a:t>
            </a:r>
            <a:r>
              <a:rPr kumimoji="0" lang="fr-FR" altLang="fr-FR" sz="1200" b="0" i="0" u="none" strike="noStrike" cap="none" normalizeH="0" baseline="0">
                <a:ln>
                  <a:noFill/>
                </a:ln>
                <a:solidFill>
                  <a:schemeClr val="accent3"/>
                </a:solidFill>
                <a:effectLst/>
                <a:latin typeface="Arial Unicode MS"/>
              </a:rPr>
              <a:t>LIBS, VISIR, IR, </a:t>
            </a:r>
            <a:r>
              <a:rPr kumimoji="0" lang="fr-FR" altLang="fr-FR" sz="1200" b="0" i="0" u="none" strike="noStrike" cap="none" normalizeH="0" baseline="0">
                <a:ln>
                  <a:noFill/>
                </a:ln>
                <a:solidFill>
                  <a:schemeClr val="tx1"/>
                </a:solidFill>
                <a:effectLst/>
                <a:latin typeface="Arial Unicode MS"/>
              </a:rPr>
              <a:t>Raman, and TRLS </a:t>
            </a:r>
            <a:r>
              <a:rPr kumimoji="0" lang="fr-FR" altLang="fr-FR" sz="1200" b="0" i="0" u="none" strike="noStrike" cap="none" normalizeH="0" baseline="0" err="1">
                <a:ln>
                  <a:noFill/>
                </a:ln>
                <a:solidFill>
                  <a:schemeClr val="tx1"/>
                </a:solidFill>
                <a:effectLst/>
                <a:latin typeface="Arial Unicode MS"/>
              </a:rPr>
              <a:t>spectra</a:t>
            </a:r>
            <a:r>
              <a:rPr kumimoji="0" lang="fr-FR" altLang="fr-FR" sz="1200" b="0" i="0" u="none" strike="noStrike" cap="none" normalizeH="0" baseline="0">
                <a:ln>
                  <a:noFill/>
                </a:ln>
                <a:solidFill>
                  <a:schemeClr val="tx1"/>
                </a:solidFill>
                <a:effectLst/>
                <a:latin typeface="Arial Unicode MS"/>
              </a:rPr>
              <a: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200" b="0" i="0" u="none" strike="noStrike" cap="none" normalizeH="0" baseline="0" err="1">
                <a:ln>
                  <a:noFill/>
                </a:ln>
                <a:solidFill>
                  <a:schemeClr val="accent3"/>
                </a:solidFill>
                <a:effectLst/>
                <a:latin typeface="Arial Unicode MS"/>
              </a:rPr>
              <a:t>data_radcal_rmi</a:t>
            </a:r>
            <a:r>
              <a:rPr kumimoji="0" lang="fr-FR" altLang="fr-FR" sz="1200" b="0" i="0" u="none" strike="noStrike" cap="none" normalizeH="0" baseline="0">
                <a:ln>
                  <a:noFill/>
                </a:ln>
                <a:solidFill>
                  <a:schemeClr val="accent3"/>
                </a:solidFill>
                <a:effectLst/>
                <a:latin typeface="Arial Unicode MS"/>
              </a:rPr>
              <a:t>: </a:t>
            </a:r>
            <a:r>
              <a:rPr kumimoji="0" lang="fr-FR" altLang="fr-FR" sz="1200" b="0" i="0" u="none" strike="noStrike" cap="none" normalizeH="0" baseline="0" err="1">
                <a:ln>
                  <a:noFill/>
                </a:ln>
                <a:solidFill>
                  <a:schemeClr val="accent3"/>
                </a:solidFill>
                <a:effectLst/>
                <a:latin typeface="Arial Unicode MS"/>
              </a:rPr>
              <a:t>Partially</a:t>
            </a:r>
            <a:r>
              <a:rPr kumimoji="0" lang="fr-FR" altLang="fr-FR" sz="1200" b="0" i="0" u="none" strike="noStrike" cap="none" normalizeH="0" baseline="0">
                <a:ln>
                  <a:noFill/>
                </a:ln>
                <a:solidFill>
                  <a:schemeClr val="accent3"/>
                </a:solidFill>
                <a:effectLst/>
                <a:latin typeface="Arial Unicode MS"/>
              </a:rPr>
              <a:t> </a:t>
            </a:r>
            <a:r>
              <a:rPr kumimoji="0" lang="fr-FR" altLang="fr-FR" sz="1200" b="0" i="0" u="none" strike="noStrike" cap="none" normalizeH="0" baseline="0" err="1">
                <a:ln>
                  <a:noFill/>
                </a:ln>
                <a:solidFill>
                  <a:schemeClr val="accent3"/>
                </a:solidFill>
                <a:effectLst/>
                <a:latin typeface="Arial Unicode MS"/>
              </a:rPr>
              <a:t>radiometrically</a:t>
            </a:r>
            <a:r>
              <a:rPr kumimoji="0" lang="fr-FR" altLang="fr-FR" sz="1200" b="0" i="0" u="none" strike="noStrike" cap="none" normalizeH="0" baseline="0">
                <a:ln>
                  <a:noFill/>
                </a:ln>
                <a:solidFill>
                  <a:schemeClr val="accent3"/>
                </a:solidFill>
                <a:effectLst/>
                <a:latin typeface="Arial Unicode MS"/>
              </a:rPr>
              <a:t> </a:t>
            </a:r>
            <a:r>
              <a:rPr kumimoji="0" lang="fr-FR" altLang="fr-FR" sz="1200" b="0" i="0" u="none" strike="noStrike" cap="none" normalizeH="0" baseline="0" err="1">
                <a:ln>
                  <a:noFill/>
                </a:ln>
                <a:solidFill>
                  <a:schemeClr val="accent3"/>
                </a:solidFill>
                <a:effectLst/>
                <a:latin typeface="Arial Unicode MS"/>
              </a:rPr>
              <a:t>corrected</a:t>
            </a:r>
            <a:r>
              <a:rPr kumimoji="0" lang="fr-FR" altLang="fr-FR" sz="1200" b="0" i="0" u="none" strike="noStrike" cap="none" normalizeH="0" baseline="0">
                <a:ln>
                  <a:noFill/>
                </a:ln>
                <a:solidFill>
                  <a:schemeClr val="accent3"/>
                </a:solidFill>
                <a:effectLst/>
                <a:latin typeface="Arial Unicode MS"/>
              </a:rPr>
              <a:t> RMI images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200" b="0" i="0" u="none" strike="noStrike" cap="none" normalizeH="0" baseline="0" err="1">
                <a:ln>
                  <a:noFill/>
                </a:ln>
                <a:solidFill>
                  <a:schemeClr val="accent3"/>
                </a:solidFill>
                <a:effectLst/>
                <a:latin typeface="Arial Unicode MS"/>
              </a:rPr>
              <a:t>data_calibrated_audio</a:t>
            </a:r>
            <a:r>
              <a:rPr kumimoji="0" lang="fr-FR" altLang="fr-FR" sz="1200" b="0" i="0" u="none" strike="noStrike" cap="none" normalizeH="0" baseline="0">
                <a:ln>
                  <a:noFill/>
                </a:ln>
                <a:solidFill>
                  <a:schemeClr val="accent3"/>
                </a:solidFill>
                <a:effectLst/>
                <a:latin typeface="Arial Unicode MS"/>
              </a:rPr>
              <a:t>: </a:t>
            </a:r>
            <a:r>
              <a:rPr kumimoji="0" lang="fr-FR" altLang="fr-FR" sz="1200" b="0" i="0" u="none" strike="noStrike" cap="none" normalizeH="0" baseline="0" err="1">
                <a:ln>
                  <a:noFill/>
                </a:ln>
                <a:solidFill>
                  <a:schemeClr val="accent3"/>
                </a:solidFill>
                <a:effectLst/>
                <a:latin typeface="Arial Unicode MS"/>
              </a:rPr>
              <a:t>Calibrated</a:t>
            </a:r>
            <a:r>
              <a:rPr kumimoji="0" lang="fr-FR" altLang="fr-FR" sz="1200" b="0" i="0" u="none" strike="noStrike" cap="none" normalizeH="0" baseline="0">
                <a:ln>
                  <a:noFill/>
                </a:ln>
                <a:solidFill>
                  <a:schemeClr val="accent3"/>
                </a:solidFill>
                <a:effectLst/>
                <a:latin typeface="Arial Unicode MS"/>
              </a:rPr>
              <a:t> </a:t>
            </a:r>
            <a:r>
              <a:rPr kumimoji="0" lang="fr-FR" altLang="fr-FR" sz="1200" b="0" i="0" u="none" strike="noStrike" cap="none" normalizeH="0" baseline="0" err="1">
                <a:ln>
                  <a:noFill/>
                </a:ln>
                <a:solidFill>
                  <a:schemeClr val="accent3"/>
                </a:solidFill>
                <a:effectLst/>
                <a:latin typeface="Arial Unicode MS"/>
              </a:rPr>
              <a:t>acoustic</a:t>
            </a:r>
            <a:r>
              <a:rPr kumimoji="0" lang="fr-FR" altLang="fr-FR" sz="1200" b="0" i="0" u="none" strike="noStrike" cap="none" normalizeH="0" baseline="0">
                <a:ln>
                  <a:noFill/>
                </a:ln>
                <a:solidFill>
                  <a:schemeClr val="accent3"/>
                </a:solidFill>
                <a:effectLst/>
                <a:latin typeface="Arial Unicode MS"/>
              </a:rPr>
              <a:t> </a:t>
            </a:r>
            <a:r>
              <a:rPr kumimoji="0" lang="fr-FR" altLang="fr-FR" sz="1200" b="0" i="0" u="none" strike="noStrike" cap="none" normalizeH="0" baseline="0" err="1">
                <a:ln>
                  <a:noFill/>
                </a:ln>
                <a:solidFill>
                  <a:schemeClr val="accent3"/>
                </a:solidFill>
                <a:effectLst/>
                <a:latin typeface="Arial Unicode MS"/>
              </a:rPr>
              <a:t>recordings</a:t>
            </a:r>
            <a:r>
              <a:rPr kumimoji="0" lang="fr-FR" altLang="fr-FR" sz="1200" b="0" i="0" u="none" strike="noStrike" cap="none" normalizeH="0" baseline="0">
                <a:ln>
                  <a:noFill/>
                </a:ln>
                <a:solidFill>
                  <a:schemeClr val="accent3"/>
                </a:solidFill>
                <a:effectLst/>
                <a:latin typeface="Arial Unicode MS"/>
              </a:rPr>
              <a: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200" b="1" i="0" u="none" strike="noStrike" cap="none" normalizeH="0" baseline="0" err="1">
                <a:ln>
                  <a:noFill/>
                </a:ln>
                <a:solidFill>
                  <a:schemeClr val="tx1"/>
                </a:solidFill>
                <a:effectLst/>
                <a:latin typeface="Arial Unicode MS"/>
              </a:rPr>
              <a:t>data_derived_spectra</a:t>
            </a:r>
            <a:r>
              <a:rPr kumimoji="0" lang="fr-FR" altLang="fr-FR" sz="1200" b="0" i="0" u="none" strike="noStrike" cap="none" normalizeH="0" baseline="0">
                <a:ln>
                  <a:noFill/>
                </a:ln>
                <a:solidFill>
                  <a:schemeClr val="tx1"/>
                </a:solidFill>
                <a:effectLst/>
                <a:latin typeface="Arial Unicode MS"/>
              </a:rPr>
              <a:t>: </a:t>
            </a:r>
            <a:r>
              <a:rPr kumimoji="0" lang="fr-FR" altLang="fr-FR" sz="1200" b="0" i="0" u="none" strike="noStrike" cap="none" normalizeH="0" baseline="0">
                <a:ln>
                  <a:noFill/>
                </a:ln>
                <a:solidFill>
                  <a:schemeClr val="accent3"/>
                </a:solidFill>
                <a:effectLst/>
                <a:latin typeface="Arial Unicode MS"/>
              </a:rPr>
              <a:t>LIBS </a:t>
            </a:r>
            <a:r>
              <a:rPr kumimoji="0" lang="fr-FR" altLang="fr-FR" sz="1200" b="0" i="0" u="none" strike="noStrike" cap="none" normalizeH="0" baseline="0" err="1">
                <a:ln>
                  <a:noFill/>
                </a:ln>
                <a:solidFill>
                  <a:schemeClr val="accent3"/>
                </a:solidFill>
                <a:effectLst/>
                <a:latin typeface="Arial Unicode MS"/>
              </a:rPr>
              <a:t>element</a:t>
            </a:r>
            <a:r>
              <a:rPr kumimoji="0" lang="fr-FR" altLang="fr-FR" sz="1200" b="0" i="0" u="none" strike="noStrike" cap="none" normalizeH="0" baseline="0">
                <a:ln>
                  <a:noFill/>
                </a:ln>
                <a:solidFill>
                  <a:schemeClr val="accent3"/>
                </a:solidFill>
                <a:effectLst/>
                <a:latin typeface="Arial Unicode MS"/>
              </a:rPr>
              <a:t> </a:t>
            </a:r>
            <a:r>
              <a:rPr kumimoji="0" lang="fr-FR" altLang="fr-FR" sz="1200" b="0" i="0" u="none" strike="noStrike" cap="none" normalizeH="0" baseline="0" err="1">
                <a:ln>
                  <a:noFill/>
                </a:ln>
                <a:solidFill>
                  <a:schemeClr val="accent3"/>
                </a:solidFill>
                <a:effectLst/>
                <a:latin typeface="Arial Unicode MS"/>
              </a:rPr>
              <a:t>abundances</a:t>
            </a:r>
            <a:r>
              <a:rPr kumimoji="0" lang="fr-FR" altLang="fr-FR" sz="1200" b="0" i="0" u="none" strike="noStrike" cap="none" normalizeH="0" baseline="0">
                <a:ln>
                  <a:noFill/>
                </a:ln>
                <a:solidFill>
                  <a:schemeClr val="accent3"/>
                </a:solidFill>
                <a:effectLst/>
                <a:latin typeface="Arial Unicode MS"/>
              </a:rPr>
              <a:t>; VISIR and IR data </a:t>
            </a:r>
            <a:r>
              <a:rPr kumimoji="0" lang="fr-FR" altLang="fr-FR" sz="1200" b="0" i="0" u="none" strike="noStrike" cap="none" normalizeH="0" baseline="0" err="1">
                <a:ln>
                  <a:noFill/>
                </a:ln>
                <a:solidFill>
                  <a:schemeClr val="accent3"/>
                </a:solidFill>
                <a:effectLst/>
                <a:latin typeface="Arial Unicode MS"/>
              </a:rPr>
              <a:t>ratioed</a:t>
            </a:r>
            <a:r>
              <a:rPr kumimoji="0" lang="fr-FR" altLang="fr-FR" sz="1200" b="0" i="0" u="none" strike="noStrike" cap="none" normalizeH="0" baseline="0">
                <a:ln>
                  <a:noFill/>
                </a:ln>
                <a:solidFill>
                  <a:schemeClr val="accent3"/>
                </a:solidFill>
                <a:effectLst/>
                <a:latin typeface="Arial Unicode MS"/>
              </a:rPr>
              <a:t> to a calibration </a:t>
            </a:r>
            <a:r>
              <a:rPr kumimoji="0" lang="fr-FR" altLang="fr-FR" sz="1200" b="0" i="0" u="none" strike="noStrike" cap="none" normalizeH="0" baseline="0" err="1">
                <a:ln>
                  <a:noFill/>
                </a:ln>
                <a:solidFill>
                  <a:schemeClr val="accent3"/>
                </a:solidFill>
                <a:effectLst/>
                <a:latin typeface="Arial Unicode MS"/>
              </a:rPr>
              <a:t>target</a:t>
            </a:r>
            <a:r>
              <a:rPr kumimoji="0" lang="fr-FR" altLang="fr-FR" sz="1200" b="0" i="0" u="none" strike="noStrike" cap="none" normalizeH="0" baseline="0">
                <a:ln>
                  <a:noFill/>
                </a:ln>
                <a:solidFill>
                  <a:schemeClr val="accent3"/>
                </a:solidFill>
                <a:effectLst/>
                <a:latin typeface="Arial Unicode MS"/>
              </a:rPr>
              <a:t>; </a:t>
            </a:r>
            <a:r>
              <a:rPr kumimoji="0" lang="fr-FR" altLang="fr-FR" sz="1200" b="0" i="0" u="none" strike="noStrike" cap="none" normalizeH="0" baseline="0">
                <a:ln>
                  <a:noFill/>
                </a:ln>
                <a:solidFill>
                  <a:schemeClr val="tx1"/>
                </a:solidFill>
                <a:effectLst/>
                <a:latin typeface="Arial Unicode MS"/>
              </a:rPr>
              <a:t>tables of </a:t>
            </a:r>
            <a:r>
              <a:rPr kumimoji="0" lang="fr-FR" altLang="fr-FR" sz="1200" b="0" i="0" u="none" strike="noStrike" cap="none" normalizeH="0" baseline="0" err="1">
                <a:ln>
                  <a:noFill/>
                </a:ln>
                <a:solidFill>
                  <a:schemeClr val="tx1"/>
                </a:solidFill>
                <a:effectLst/>
                <a:latin typeface="Arial Unicode MS"/>
              </a:rPr>
              <a:t>likely</a:t>
            </a:r>
            <a:r>
              <a:rPr kumimoji="0" lang="fr-FR" altLang="fr-FR" sz="1200" b="0" i="0" u="none" strike="noStrike" cap="none" normalizeH="0" baseline="0">
                <a:ln>
                  <a:noFill/>
                </a:ln>
                <a:solidFill>
                  <a:schemeClr val="tx1"/>
                </a:solidFill>
                <a:effectLst/>
                <a:latin typeface="Arial Unicode MS"/>
              </a:rPr>
              <a:t> and possible </a:t>
            </a:r>
            <a:r>
              <a:rPr kumimoji="0" lang="fr-FR" altLang="fr-FR" sz="1200" b="0" i="0" u="none" strike="noStrike" cap="none" normalizeH="0" baseline="0" err="1">
                <a:ln>
                  <a:noFill/>
                </a:ln>
                <a:solidFill>
                  <a:schemeClr val="tx1"/>
                </a:solidFill>
                <a:effectLst/>
                <a:latin typeface="Arial Unicode MS"/>
              </a:rPr>
              <a:t>mineral</a:t>
            </a:r>
            <a:r>
              <a:rPr kumimoji="0" lang="fr-FR" altLang="fr-FR" sz="1200" b="0" i="0" u="none" strike="noStrike" cap="none" normalizeH="0" baseline="0">
                <a:ln>
                  <a:noFill/>
                </a:ln>
                <a:solidFill>
                  <a:schemeClr val="tx1"/>
                </a:solidFill>
                <a:effectLst/>
                <a:latin typeface="Arial Unicode MS"/>
              </a:rPr>
              <a:t> identifications </a:t>
            </a:r>
            <a:r>
              <a:rPr kumimoji="0" lang="fr-FR" altLang="fr-FR" sz="1200" b="0" i="0" u="none" strike="noStrike" cap="none" normalizeH="0" baseline="0" err="1">
                <a:ln>
                  <a:noFill/>
                </a:ln>
                <a:solidFill>
                  <a:schemeClr val="tx1"/>
                </a:solidFill>
                <a:effectLst/>
                <a:latin typeface="Arial Unicode MS"/>
              </a:rPr>
              <a:t>from</a:t>
            </a:r>
            <a:r>
              <a:rPr kumimoji="0" lang="fr-FR" altLang="fr-FR" sz="1200" b="0" i="0" u="none" strike="noStrike" cap="none" normalizeH="0" baseline="0">
                <a:ln>
                  <a:noFill/>
                </a:ln>
                <a:solidFill>
                  <a:schemeClr val="tx1"/>
                </a:solidFill>
                <a:effectLst/>
                <a:latin typeface="Arial Unicode MS"/>
              </a:rPr>
              <a:t> Raman and TRLS </a:t>
            </a:r>
            <a:r>
              <a:rPr kumimoji="0" lang="fr-FR" altLang="fr-FR" sz="1200" b="0" i="0" u="none" strike="noStrike" cap="none" normalizeH="0" baseline="0" err="1">
                <a:ln>
                  <a:noFill/>
                </a:ln>
                <a:solidFill>
                  <a:schemeClr val="tx1"/>
                </a:solidFill>
                <a:effectLst/>
                <a:latin typeface="Arial Unicode MS"/>
              </a:rPr>
              <a:t>spectra</a:t>
            </a:r>
            <a:r>
              <a:rPr kumimoji="0" lang="fr-FR" altLang="fr-FR" sz="1200" b="0" i="0" u="none" strike="noStrike" cap="none" normalizeH="0" baseline="0">
                <a:ln>
                  <a:noFill/>
                </a:ln>
                <a:solidFill>
                  <a:schemeClr val="tx1"/>
                </a:solidFill>
                <a:effectLst/>
                <a:latin typeface="Arial Unicode MS"/>
              </a:rPr>
              <a: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200" b="0" i="0" u="none" strike="noStrike" cap="none" normalizeH="0" baseline="0" err="1">
                <a:ln>
                  <a:noFill/>
                </a:ln>
                <a:solidFill>
                  <a:schemeClr val="accent3"/>
                </a:solidFill>
                <a:effectLst/>
                <a:latin typeface="Arial Unicode MS"/>
              </a:rPr>
              <a:t>data_special_rmi</a:t>
            </a:r>
            <a:r>
              <a:rPr kumimoji="0" lang="fr-FR" altLang="fr-FR" sz="1200" b="0" i="0" u="none" strike="noStrike" cap="none" normalizeH="0" baseline="0">
                <a:ln>
                  <a:noFill/>
                </a:ln>
                <a:solidFill>
                  <a:schemeClr val="accent3"/>
                </a:solidFill>
                <a:effectLst/>
                <a:latin typeface="Arial Unicode MS"/>
              </a:rPr>
              <a:t>: RMI </a:t>
            </a:r>
            <a:r>
              <a:rPr kumimoji="0" lang="fr-FR" altLang="fr-FR" sz="1200" b="0" i="0" u="none" strike="noStrike" cap="none" normalizeH="0" baseline="0" err="1">
                <a:ln>
                  <a:noFill/>
                </a:ln>
                <a:solidFill>
                  <a:schemeClr val="accent3"/>
                </a:solidFill>
                <a:effectLst/>
                <a:latin typeface="Arial Unicode MS"/>
              </a:rPr>
              <a:t>mosaics</a:t>
            </a:r>
            <a:r>
              <a:rPr kumimoji="0" lang="fr-FR" altLang="fr-FR" sz="1200" b="0" i="0" u="none" strike="noStrike" cap="none" normalizeH="0" baseline="0">
                <a:ln>
                  <a:noFill/>
                </a:ln>
                <a:solidFill>
                  <a:schemeClr val="accent3"/>
                </a:solidFill>
                <a:effectLst/>
                <a:latin typeface="Arial Unicode MS"/>
              </a:rPr>
              <a:t> </a:t>
            </a:r>
            <a:r>
              <a:rPr kumimoji="0" lang="fr-FR" altLang="fr-FR" sz="1200" b="0" i="0" u="none" strike="noStrike" cap="none" normalizeH="0" baseline="0" err="1">
                <a:ln>
                  <a:noFill/>
                </a:ln>
                <a:solidFill>
                  <a:schemeClr val="accent3"/>
                </a:solidFill>
                <a:effectLst/>
                <a:latin typeface="Arial Unicode MS"/>
              </a:rPr>
              <a:t>with</a:t>
            </a:r>
            <a:r>
              <a:rPr kumimoji="0" lang="fr-FR" altLang="fr-FR" sz="1200" b="0" i="0" u="none" strike="noStrike" cap="none" normalizeH="0" baseline="0">
                <a:ln>
                  <a:noFill/>
                </a:ln>
                <a:solidFill>
                  <a:schemeClr val="accent3"/>
                </a:solidFill>
                <a:effectLst/>
                <a:latin typeface="Arial Unicode MS"/>
              </a:rPr>
              <a:t> positions of observations </a:t>
            </a:r>
            <a:r>
              <a:rPr kumimoji="0" lang="fr-FR" altLang="fr-FR" sz="1200" b="0" i="0" u="none" strike="noStrike" cap="none" normalizeH="0" baseline="0" err="1">
                <a:ln>
                  <a:noFill/>
                </a:ln>
                <a:solidFill>
                  <a:schemeClr val="accent3"/>
                </a:solidFill>
                <a:effectLst/>
                <a:latin typeface="Arial Unicode MS"/>
              </a:rPr>
              <a:t>noted</a:t>
            </a:r>
            <a:r>
              <a:rPr kumimoji="0" lang="fr-FR" altLang="fr-FR" sz="1200" b="0" i="0" u="none" strike="noStrike" cap="none" normalizeH="0" baseline="0">
                <a:ln>
                  <a:noFill/>
                </a:ln>
                <a:solidFill>
                  <a:schemeClr val="accent3"/>
                </a:solidFill>
                <a:effectLst/>
                <a:latin typeface="Arial Unicode MS"/>
              </a:rPr>
              <a:t>; </a:t>
            </a:r>
            <a:r>
              <a:rPr kumimoji="0" lang="fr-FR" altLang="fr-FR" sz="1200" b="0" i="0" u="none" strike="noStrike" cap="none" normalizeH="0" baseline="0" err="1">
                <a:ln>
                  <a:noFill/>
                </a:ln>
                <a:solidFill>
                  <a:schemeClr val="accent3"/>
                </a:solidFill>
                <a:effectLst/>
                <a:latin typeface="Arial Unicode MS"/>
              </a:rPr>
              <a:t>Mastcam</a:t>
            </a:r>
            <a:r>
              <a:rPr kumimoji="0" lang="fr-FR" altLang="fr-FR" sz="1200" b="0" i="0" u="none" strike="noStrike" cap="none" normalizeH="0" baseline="0">
                <a:ln>
                  <a:noFill/>
                </a:ln>
                <a:solidFill>
                  <a:schemeClr val="accent3"/>
                </a:solidFill>
                <a:effectLst/>
                <a:latin typeface="Arial Unicode MS"/>
              </a:rPr>
              <a:t> images </a:t>
            </a:r>
            <a:r>
              <a:rPr kumimoji="0" lang="fr-FR" altLang="fr-FR" sz="1200" b="0" i="0" u="none" strike="noStrike" cap="none" normalizeH="0" baseline="0" err="1">
                <a:ln>
                  <a:noFill/>
                </a:ln>
                <a:solidFill>
                  <a:schemeClr val="accent3"/>
                </a:solidFill>
                <a:effectLst/>
                <a:latin typeface="Arial Unicode MS"/>
              </a:rPr>
              <a:t>with</a:t>
            </a:r>
            <a:r>
              <a:rPr kumimoji="0" lang="fr-FR" altLang="fr-FR" sz="1200" b="0" i="0" u="none" strike="noStrike" cap="none" normalizeH="0" baseline="0">
                <a:ln>
                  <a:noFill/>
                </a:ln>
                <a:solidFill>
                  <a:schemeClr val="accent3"/>
                </a:solidFill>
                <a:effectLst/>
                <a:latin typeface="Arial Unicode MS"/>
              </a:rPr>
              <a:t> </a:t>
            </a:r>
            <a:r>
              <a:rPr kumimoji="0" lang="fr-FR" altLang="fr-FR" sz="1200" b="0" i="0" u="none" strike="noStrike" cap="none" normalizeH="0" baseline="0" err="1">
                <a:ln>
                  <a:noFill/>
                </a:ln>
                <a:solidFill>
                  <a:schemeClr val="accent3"/>
                </a:solidFill>
                <a:effectLst/>
                <a:latin typeface="Arial Unicode MS"/>
              </a:rPr>
              <a:t>outlines</a:t>
            </a:r>
            <a:r>
              <a:rPr kumimoji="0" lang="fr-FR" altLang="fr-FR" sz="1200" b="0" i="0" u="none" strike="noStrike" cap="none" normalizeH="0" baseline="0">
                <a:ln>
                  <a:noFill/>
                </a:ln>
                <a:solidFill>
                  <a:schemeClr val="accent3"/>
                </a:solidFill>
                <a:effectLst/>
                <a:latin typeface="Arial Unicode MS"/>
              </a:rPr>
              <a:t> of RMI images </a:t>
            </a:r>
            <a:r>
              <a:rPr kumimoji="0" lang="fr-FR" altLang="fr-FR" sz="1200" b="0" i="0" u="none" strike="noStrike" cap="none" normalizeH="0" baseline="0" err="1">
                <a:ln>
                  <a:noFill/>
                </a:ln>
                <a:solidFill>
                  <a:schemeClr val="accent3"/>
                </a:solidFill>
                <a:effectLst/>
                <a:latin typeface="Arial Unicode MS"/>
              </a:rPr>
              <a:t>overlaid</a:t>
            </a:r>
            <a:r>
              <a:rPr kumimoji="0" lang="fr-FR" altLang="fr-FR" sz="1200" b="0" i="0" u="none" strike="noStrike" cap="none" normalizeH="0" baseline="0">
                <a:ln>
                  <a:noFill/>
                </a:ln>
                <a:solidFill>
                  <a:schemeClr val="accent3"/>
                </a:solidFill>
                <a:effectLst/>
                <a:latin typeface="Arial Unicode MS"/>
              </a:rPr>
              <a: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200" b="1" i="0" u="none" strike="noStrike" cap="none" normalizeH="0" baseline="0" err="1">
                <a:ln>
                  <a:noFill/>
                </a:ln>
                <a:solidFill>
                  <a:schemeClr val="tx1"/>
                </a:solidFill>
                <a:effectLst/>
                <a:latin typeface="Arial Unicode MS"/>
              </a:rPr>
              <a:t>data_observation_log</a:t>
            </a:r>
            <a:r>
              <a:rPr kumimoji="0" lang="fr-FR" altLang="fr-FR" sz="1200" b="0" i="0" u="none" strike="noStrike" cap="none" normalizeH="0" baseline="0">
                <a:ln>
                  <a:noFill/>
                </a:ln>
                <a:solidFill>
                  <a:schemeClr val="tx1"/>
                </a:solidFill>
                <a:effectLst/>
                <a:latin typeface="Arial Unicode MS"/>
              </a:rPr>
              <a:t>: Master </a:t>
            </a:r>
            <a:r>
              <a:rPr kumimoji="0" lang="fr-FR" altLang="fr-FR" sz="1200" b="0" i="0" u="none" strike="noStrike" cap="none" normalizeH="0" baseline="0" err="1">
                <a:ln>
                  <a:noFill/>
                </a:ln>
                <a:solidFill>
                  <a:schemeClr val="tx1"/>
                </a:solidFill>
                <a:effectLst/>
                <a:latin typeface="Arial Unicode MS"/>
              </a:rPr>
              <a:t>spreadsheet</a:t>
            </a:r>
            <a:r>
              <a:rPr kumimoji="0" lang="fr-FR" altLang="fr-FR" sz="1200" b="0" i="0" u="none" strike="noStrike" cap="none" normalizeH="0" baseline="0">
                <a:ln>
                  <a:noFill/>
                </a:ln>
                <a:solidFill>
                  <a:schemeClr val="tx1"/>
                </a:solidFill>
                <a:effectLst/>
                <a:latin typeface="Arial Unicode MS"/>
              </a:rPr>
              <a:t> of </a:t>
            </a:r>
            <a:r>
              <a:rPr kumimoji="0" lang="fr-FR" altLang="fr-FR" sz="1200" b="0" i="0" u="none" strike="noStrike" cap="none" normalizeH="0" baseline="0" err="1">
                <a:ln>
                  <a:noFill/>
                </a:ln>
                <a:solidFill>
                  <a:schemeClr val="tx1"/>
                </a:solidFill>
                <a:effectLst/>
                <a:latin typeface="Arial Unicode MS"/>
              </a:rPr>
              <a:t>target</a:t>
            </a:r>
            <a:r>
              <a:rPr kumimoji="0" lang="fr-FR" altLang="fr-FR" sz="1200" b="0" i="0" u="none" strike="noStrike" cap="none" normalizeH="0" baseline="0">
                <a:ln>
                  <a:noFill/>
                </a:ln>
                <a:solidFill>
                  <a:schemeClr val="tx1"/>
                </a:solidFill>
                <a:effectLst/>
                <a:latin typeface="Arial Unicode MS"/>
              </a:rPr>
              <a:t> information document: Descriptions of the SuperCam data </a:t>
            </a:r>
            <a:r>
              <a:rPr kumimoji="0" lang="fr-FR" altLang="fr-FR" sz="1200" b="0" i="0" u="none" strike="noStrike" cap="none" normalizeH="0" baseline="0" err="1">
                <a:ln>
                  <a:noFill/>
                </a:ln>
                <a:solidFill>
                  <a:schemeClr val="tx1"/>
                </a:solidFill>
                <a:effectLst/>
                <a:latin typeface="Arial Unicode MS"/>
              </a:rPr>
              <a:t>products</a:t>
            </a:r>
            <a:r>
              <a:rPr kumimoji="0" lang="fr-FR" altLang="fr-FR" sz="1200" b="0" i="0" u="none" strike="noStrike" cap="none" normalizeH="0" baseline="0">
                <a:ln>
                  <a:noFill/>
                </a:ln>
                <a:solidFill>
                  <a:schemeClr val="tx1"/>
                </a:solidFill>
                <a:effectLst/>
                <a:latin typeface="Arial Unicode MS"/>
              </a:rPr>
              <a:t> and the archive bundle </a:t>
            </a:r>
            <a:r>
              <a:rPr kumimoji="0" lang="fr-FR" altLang="fr-FR" sz="1200" b="0" i="0" u="none" strike="noStrike" cap="none" normalizeH="0" baseline="0" err="1">
                <a:ln>
                  <a:noFill/>
                </a:ln>
                <a:solidFill>
                  <a:schemeClr val="tx1"/>
                </a:solidFill>
                <a:effectLst/>
                <a:latin typeface="Arial Unicode MS"/>
              </a:rPr>
              <a:t>organization</a:t>
            </a:r>
            <a:r>
              <a:rPr kumimoji="0" lang="fr-FR" altLang="fr-FR" sz="1200" b="0" i="0" u="none" strike="noStrike" cap="none" normalizeH="0" baseline="0">
                <a:ln>
                  <a:noFill/>
                </a:ln>
                <a:solidFill>
                  <a:schemeClr val="tx1"/>
                </a:solidFill>
                <a:effectLst/>
                <a:latin typeface="Arial Unicode MS"/>
              </a:rPr>
              <a: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200" b="0" i="0" u="none" strike="noStrike" cap="none" normalizeH="0" baseline="0" err="1">
                <a:ln>
                  <a:noFill/>
                </a:ln>
                <a:solidFill>
                  <a:schemeClr val="accent3"/>
                </a:solidFill>
                <a:effectLst/>
                <a:latin typeface="Arial Unicode MS"/>
              </a:rPr>
              <a:t>calibration_supercam</a:t>
            </a:r>
            <a:r>
              <a:rPr kumimoji="0" lang="fr-FR" altLang="fr-FR" sz="1200" b="0" i="0" u="none" strike="noStrike" cap="none" normalizeH="0" baseline="0">
                <a:ln>
                  <a:noFill/>
                </a:ln>
                <a:solidFill>
                  <a:schemeClr val="accent3"/>
                </a:solidFill>
                <a:effectLst/>
                <a:latin typeface="Arial Unicode MS"/>
              </a:rPr>
              <a:t>: </a:t>
            </a:r>
            <a:r>
              <a:rPr kumimoji="0" lang="fr-FR" altLang="fr-FR" sz="1200" b="0" i="0" u="none" strike="noStrike" cap="none" normalizeH="0" baseline="0" err="1">
                <a:ln>
                  <a:noFill/>
                </a:ln>
                <a:solidFill>
                  <a:schemeClr val="accent3"/>
                </a:solidFill>
                <a:effectLst/>
                <a:latin typeface="Arial Unicode MS"/>
              </a:rPr>
              <a:t>Supercam</a:t>
            </a:r>
            <a:r>
              <a:rPr kumimoji="0" lang="fr-FR" altLang="fr-FR" sz="1200" b="0" i="0" u="none" strike="noStrike" cap="none" normalizeH="0" baseline="0">
                <a:ln>
                  <a:noFill/>
                </a:ln>
                <a:solidFill>
                  <a:schemeClr val="accent3"/>
                </a:solidFill>
                <a:effectLst/>
                <a:latin typeface="Arial Unicode MS"/>
              </a:rPr>
              <a:t> LIBS calibration data </a:t>
            </a:r>
            <a:r>
              <a:rPr kumimoji="0" lang="fr-FR" altLang="fr-FR" sz="1200" b="0" i="0" u="none" strike="noStrike" cap="none" normalizeH="0" baseline="0" err="1">
                <a:ln>
                  <a:noFill/>
                </a:ln>
                <a:solidFill>
                  <a:schemeClr val="accent3"/>
                </a:solidFill>
                <a:effectLst/>
                <a:latin typeface="Arial Unicode MS"/>
              </a:rPr>
              <a:t>used</a:t>
            </a:r>
            <a:r>
              <a:rPr kumimoji="0" lang="fr-FR" altLang="fr-FR" sz="1200" b="0" i="0" u="none" strike="noStrike" cap="none" normalizeH="0" baseline="0">
                <a:ln>
                  <a:noFill/>
                </a:ln>
                <a:solidFill>
                  <a:schemeClr val="accent3"/>
                </a:solidFill>
                <a:effectLst/>
                <a:latin typeface="Arial Unicode MS"/>
              </a:rPr>
              <a:t> for MOC</a:t>
            </a:r>
            <a:r>
              <a:rPr kumimoji="0" lang="fr-FR" altLang="fr-FR" sz="1200" b="0" i="0" u="none" strike="noStrike" cap="none" normalizeH="0" baseline="0">
                <a:ln>
                  <a:noFill/>
                </a:ln>
                <a:solidFill>
                  <a:schemeClr val="accent3"/>
                </a:solidFill>
                <a:effectLst/>
              </a:rPr>
              <a:t> </a:t>
            </a:r>
            <a:endParaRPr kumimoji="0" lang="fr-FR" altLang="fr-FR" sz="1200" b="0" i="0" u="none" strike="noStrike" cap="none" normalizeH="0" baseline="0">
              <a:ln>
                <a:noFill/>
              </a:ln>
              <a:solidFill>
                <a:schemeClr val="accent3"/>
              </a:solidFill>
              <a:effectLst/>
              <a:latin typeface="Arial" panose="020B0604020202020204" pitchFamily="34" charset="0"/>
            </a:endParaRPr>
          </a:p>
        </p:txBody>
      </p:sp>
      <p:cxnSp>
        <p:nvCxnSpPr>
          <p:cNvPr id="5" name="Connecteur droit avec flèche 4"/>
          <p:cNvCxnSpPr/>
          <p:nvPr/>
        </p:nvCxnSpPr>
        <p:spPr>
          <a:xfrm flipV="1">
            <a:off x="3685880" y="782425"/>
            <a:ext cx="1376314" cy="15264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55DA776-84C4-0F96-1759-C2CA93259238}"/>
              </a:ext>
            </a:extLst>
          </p:cNvPr>
          <p:cNvSpPr>
            <a:spLocks noGrp="1"/>
          </p:cNvSpPr>
          <p:nvPr>
            <p:ph type="sldNum" sz="quarter" idx="12"/>
          </p:nvPr>
        </p:nvSpPr>
        <p:spPr/>
        <p:txBody>
          <a:bodyPr/>
          <a:lstStyle/>
          <a:p>
            <a:fld id="{1D74EC52-CE89-4FF8-8D79-358BA46EB675}" type="slidenum">
              <a:rPr lang="fr-FR" smtClean="0"/>
              <a:t>20</a:t>
            </a:fld>
            <a:endParaRPr lang="en-US"/>
          </a:p>
        </p:txBody>
      </p:sp>
    </p:spTree>
    <p:extLst>
      <p:ext uri="{BB962C8B-B14F-4D97-AF65-F5344CB8AC3E}">
        <p14:creationId xmlns:p14="http://schemas.microsoft.com/office/powerpoint/2010/main" val="2171955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0"/>
            <a:ext cx="4629003" cy="6858000"/>
          </a:xfrm>
          <a:prstGeom prst="rect">
            <a:avLst/>
          </a:prstGeom>
        </p:spPr>
      </p:pic>
      <p:cxnSp>
        <p:nvCxnSpPr>
          <p:cNvPr id="4" name="Connecteur droit avec flèche 3"/>
          <p:cNvCxnSpPr>
            <a:endCxn id="2" idx="1"/>
          </p:cNvCxnSpPr>
          <p:nvPr/>
        </p:nvCxnSpPr>
        <p:spPr>
          <a:xfrm>
            <a:off x="4166647" y="5307291"/>
            <a:ext cx="4443953" cy="12316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a:blip r:embed="rId3"/>
          <a:stretch>
            <a:fillRect/>
          </a:stretch>
        </p:blipFill>
        <p:spPr>
          <a:xfrm>
            <a:off x="5876925" y="0"/>
            <a:ext cx="6315075" cy="6267450"/>
          </a:xfrm>
          <a:prstGeom prst="rect">
            <a:avLst/>
          </a:prstGeom>
        </p:spPr>
      </p:pic>
      <p:sp>
        <p:nvSpPr>
          <p:cNvPr id="5" name="ZoneTexte 4"/>
          <p:cNvSpPr txBox="1"/>
          <p:nvPr/>
        </p:nvSpPr>
        <p:spPr>
          <a:xfrm>
            <a:off x="6608190" y="6267450"/>
            <a:ext cx="357790" cy="369332"/>
          </a:xfrm>
          <a:prstGeom prst="rect">
            <a:avLst/>
          </a:prstGeom>
          <a:noFill/>
        </p:spPr>
        <p:txBody>
          <a:bodyPr wrap="none" rtlCol="0">
            <a:spAutoFit/>
          </a:bodyPr>
          <a:lstStyle/>
          <a:p>
            <a:r>
              <a:rPr lang="en-US"/>
              <a:t>...</a:t>
            </a:r>
            <a:endParaRPr lang="fr-FR"/>
          </a:p>
        </p:txBody>
      </p:sp>
      <p:sp>
        <p:nvSpPr>
          <p:cNvPr id="2" name="Slide Number Placeholder 1">
            <a:extLst>
              <a:ext uri="{FF2B5EF4-FFF2-40B4-BE49-F238E27FC236}">
                <a16:creationId xmlns:a16="http://schemas.microsoft.com/office/drawing/2014/main" id="{F8D9A03D-AF2A-D467-4085-1C42C0ADC043}"/>
              </a:ext>
            </a:extLst>
          </p:cNvPr>
          <p:cNvSpPr>
            <a:spLocks noGrp="1"/>
          </p:cNvSpPr>
          <p:nvPr>
            <p:ph type="sldNum" sz="quarter" idx="12"/>
          </p:nvPr>
        </p:nvSpPr>
        <p:spPr/>
        <p:txBody>
          <a:bodyPr/>
          <a:lstStyle/>
          <a:p>
            <a:fld id="{1D74EC52-CE89-4FF8-8D79-358BA46EB675}" type="slidenum">
              <a:rPr lang="fr-FR" smtClean="0"/>
              <a:t>21</a:t>
            </a:fld>
            <a:endParaRPr lang="en-US"/>
          </a:p>
        </p:txBody>
      </p:sp>
    </p:spTree>
    <p:extLst>
      <p:ext uri="{BB962C8B-B14F-4D97-AF65-F5344CB8AC3E}">
        <p14:creationId xmlns:p14="http://schemas.microsoft.com/office/powerpoint/2010/main" val="736236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657850" y="2606904"/>
            <a:ext cx="6534150" cy="4038600"/>
          </a:xfrm>
          <a:prstGeom prst="rect">
            <a:avLst/>
          </a:prstGeom>
        </p:spPr>
      </p:pic>
      <p:pic>
        <p:nvPicPr>
          <p:cNvPr id="3" name="Image 2"/>
          <p:cNvPicPr>
            <a:picLocks noChangeAspect="1"/>
          </p:cNvPicPr>
          <p:nvPr/>
        </p:nvPicPr>
        <p:blipFill>
          <a:blip r:embed="rId3"/>
          <a:stretch>
            <a:fillRect/>
          </a:stretch>
        </p:blipFill>
        <p:spPr>
          <a:xfrm>
            <a:off x="0" y="0"/>
            <a:ext cx="4629003" cy="6858000"/>
          </a:xfrm>
          <a:prstGeom prst="rect">
            <a:avLst/>
          </a:prstGeom>
        </p:spPr>
      </p:pic>
      <p:cxnSp>
        <p:nvCxnSpPr>
          <p:cNvPr id="4" name="Connecteur droit avec flèche 3"/>
          <p:cNvCxnSpPr/>
          <p:nvPr/>
        </p:nvCxnSpPr>
        <p:spPr>
          <a:xfrm flipV="1">
            <a:off x="4166647" y="2256983"/>
            <a:ext cx="1395167" cy="3050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5854046" y="1887651"/>
            <a:ext cx="357790" cy="369332"/>
          </a:xfrm>
          <a:prstGeom prst="rect">
            <a:avLst/>
          </a:prstGeom>
          <a:noFill/>
        </p:spPr>
        <p:txBody>
          <a:bodyPr wrap="none" rtlCol="0">
            <a:spAutoFit/>
          </a:bodyPr>
          <a:lstStyle/>
          <a:p>
            <a:r>
              <a:rPr lang="en-US"/>
              <a:t>...</a:t>
            </a:r>
            <a:endParaRPr lang="fr-FR"/>
          </a:p>
        </p:txBody>
      </p:sp>
      <p:sp>
        <p:nvSpPr>
          <p:cNvPr id="6" name="Slide Number Placeholder 5">
            <a:extLst>
              <a:ext uri="{FF2B5EF4-FFF2-40B4-BE49-F238E27FC236}">
                <a16:creationId xmlns:a16="http://schemas.microsoft.com/office/drawing/2014/main" id="{1ECC182A-AF9E-31B3-2857-C2B80EBA3610}"/>
              </a:ext>
            </a:extLst>
          </p:cNvPr>
          <p:cNvSpPr>
            <a:spLocks noGrp="1"/>
          </p:cNvSpPr>
          <p:nvPr>
            <p:ph type="sldNum" sz="quarter" idx="12"/>
          </p:nvPr>
        </p:nvSpPr>
        <p:spPr/>
        <p:txBody>
          <a:bodyPr/>
          <a:lstStyle/>
          <a:p>
            <a:fld id="{1D74EC52-CE89-4FF8-8D79-358BA46EB675}" type="slidenum">
              <a:rPr lang="fr-FR" smtClean="0"/>
              <a:t>22</a:t>
            </a:fld>
            <a:endParaRPr lang="en-US"/>
          </a:p>
        </p:txBody>
      </p:sp>
    </p:spTree>
    <p:extLst>
      <p:ext uri="{BB962C8B-B14F-4D97-AF65-F5344CB8AC3E}">
        <p14:creationId xmlns:p14="http://schemas.microsoft.com/office/powerpoint/2010/main" val="1973522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418040" y="399877"/>
            <a:ext cx="6705600" cy="3800475"/>
          </a:xfrm>
          <a:prstGeom prst="rect">
            <a:avLst/>
          </a:prstGeom>
        </p:spPr>
      </p:pic>
      <p:pic>
        <p:nvPicPr>
          <p:cNvPr id="3" name="Image 2"/>
          <p:cNvPicPr>
            <a:picLocks noChangeAspect="1"/>
          </p:cNvPicPr>
          <p:nvPr/>
        </p:nvPicPr>
        <p:blipFill>
          <a:blip r:embed="rId3"/>
          <a:stretch>
            <a:fillRect/>
          </a:stretch>
        </p:blipFill>
        <p:spPr>
          <a:xfrm>
            <a:off x="0" y="0"/>
            <a:ext cx="4629003" cy="6858000"/>
          </a:xfrm>
          <a:prstGeom prst="rect">
            <a:avLst/>
          </a:prstGeom>
        </p:spPr>
      </p:pic>
      <p:cxnSp>
        <p:nvCxnSpPr>
          <p:cNvPr id="4" name="Connecteur droit avec flèche 3"/>
          <p:cNvCxnSpPr>
            <a:endCxn id="2" idx="1"/>
          </p:cNvCxnSpPr>
          <p:nvPr/>
        </p:nvCxnSpPr>
        <p:spPr>
          <a:xfrm flipV="1">
            <a:off x="4022873" y="2300115"/>
            <a:ext cx="1395167" cy="3050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FD18514-B7F8-A920-800E-19D2D12A9309}"/>
              </a:ext>
            </a:extLst>
          </p:cNvPr>
          <p:cNvSpPr>
            <a:spLocks noGrp="1"/>
          </p:cNvSpPr>
          <p:nvPr>
            <p:ph type="sldNum" sz="quarter" idx="12"/>
          </p:nvPr>
        </p:nvSpPr>
        <p:spPr/>
        <p:txBody>
          <a:bodyPr/>
          <a:lstStyle/>
          <a:p>
            <a:fld id="{1D74EC52-CE89-4FF8-8D79-358BA46EB675}" type="slidenum">
              <a:rPr lang="fr-FR" smtClean="0"/>
              <a:t>23</a:t>
            </a:fld>
            <a:endParaRPr lang="en-US"/>
          </a:p>
        </p:txBody>
      </p:sp>
    </p:spTree>
    <p:extLst>
      <p:ext uri="{BB962C8B-B14F-4D97-AF65-F5344CB8AC3E}">
        <p14:creationId xmlns:p14="http://schemas.microsoft.com/office/powerpoint/2010/main" val="1353797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419933" y="437070"/>
            <a:ext cx="6656281" cy="1768802"/>
          </a:xfrm>
          <a:prstGeom prst="rect">
            <a:avLst/>
          </a:prstGeom>
        </p:spPr>
      </p:pic>
      <p:pic>
        <p:nvPicPr>
          <p:cNvPr id="3" name="Image 2"/>
          <p:cNvPicPr>
            <a:picLocks noChangeAspect="1"/>
          </p:cNvPicPr>
          <p:nvPr/>
        </p:nvPicPr>
        <p:blipFill>
          <a:blip r:embed="rId3"/>
          <a:stretch>
            <a:fillRect/>
          </a:stretch>
        </p:blipFill>
        <p:spPr>
          <a:xfrm>
            <a:off x="0" y="0"/>
            <a:ext cx="4629003" cy="6858000"/>
          </a:xfrm>
          <a:prstGeom prst="rect">
            <a:avLst/>
          </a:prstGeom>
        </p:spPr>
      </p:pic>
      <p:cxnSp>
        <p:nvCxnSpPr>
          <p:cNvPr id="4" name="Connecteur droit avec flèche 3"/>
          <p:cNvCxnSpPr/>
          <p:nvPr/>
        </p:nvCxnSpPr>
        <p:spPr>
          <a:xfrm flipV="1">
            <a:off x="3120272" y="725865"/>
            <a:ext cx="2299661" cy="23001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419933" y="1781666"/>
            <a:ext cx="2470302" cy="2168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a:stCxn id="7" idx="2"/>
          </p:cNvCxnSpPr>
          <p:nvPr/>
        </p:nvCxnSpPr>
        <p:spPr>
          <a:xfrm>
            <a:off x="6655084" y="1998482"/>
            <a:ext cx="726104" cy="14800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7376661" y="3155325"/>
            <a:ext cx="4704080" cy="646331"/>
          </a:xfrm>
          <a:prstGeom prst="rect">
            <a:avLst/>
          </a:prstGeom>
          <a:noFill/>
        </p:spPr>
        <p:txBody>
          <a:bodyPr wrap="square" rtlCol="0">
            <a:spAutoFit/>
          </a:bodyPr>
          <a:lstStyle/>
          <a:p>
            <a:r>
              <a:rPr lang="en-US"/>
              <a:t>Table listing detected features in the SuperCam Raman and luminescence spectra so far</a:t>
            </a:r>
            <a:endParaRPr lang="fr-FR"/>
          </a:p>
        </p:txBody>
      </p:sp>
      <p:sp>
        <p:nvSpPr>
          <p:cNvPr id="5" name="Slide Number Placeholder 4">
            <a:extLst>
              <a:ext uri="{FF2B5EF4-FFF2-40B4-BE49-F238E27FC236}">
                <a16:creationId xmlns:a16="http://schemas.microsoft.com/office/drawing/2014/main" id="{73AEA54A-1895-2610-DFDE-E722DC7E1473}"/>
              </a:ext>
            </a:extLst>
          </p:cNvPr>
          <p:cNvSpPr>
            <a:spLocks noGrp="1"/>
          </p:cNvSpPr>
          <p:nvPr>
            <p:ph type="sldNum" sz="quarter" idx="12"/>
          </p:nvPr>
        </p:nvSpPr>
        <p:spPr/>
        <p:txBody>
          <a:bodyPr/>
          <a:lstStyle/>
          <a:p>
            <a:fld id="{1D74EC52-CE89-4FF8-8D79-358BA46EB675}" type="slidenum">
              <a:rPr lang="fr-FR" smtClean="0"/>
              <a:t>24</a:t>
            </a:fld>
            <a:endParaRPr lang="en-US"/>
          </a:p>
        </p:txBody>
      </p:sp>
    </p:spTree>
    <p:extLst>
      <p:ext uri="{BB962C8B-B14F-4D97-AF65-F5344CB8AC3E}">
        <p14:creationId xmlns:p14="http://schemas.microsoft.com/office/powerpoint/2010/main" val="148075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1A1838-08F1-7648-23A5-9CE8C211BF0C}"/>
              </a:ext>
            </a:extLst>
          </p:cNvPr>
          <p:cNvSpPr txBox="1"/>
          <p:nvPr/>
        </p:nvSpPr>
        <p:spPr>
          <a:xfrm>
            <a:off x="354106" y="5463989"/>
            <a:ext cx="70798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Laser </a:t>
            </a:r>
            <a:r>
              <a:rPr lang="fr-FR" err="1"/>
              <a:t>might</a:t>
            </a:r>
            <a:r>
              <a:rPr lang="fr-FR"/>
              <a:t> excite the </a:t>
            </a:r>
            <a:r>
              <a:rPr lang="fr-FR" err="1"/>
              <a:t>subtle</a:t>
            </a:r>
            <a:r>
              <a:rPr lang="fr-FR"/>
              <a:t> Raman signal and the </a:t>
            </a:r>
            <a:r>
              <a:rPr lang="fr-FR" err="1"/>
              <a:t>subtle</a:t>
            </a:r>
            <a:r>
              <a:rPr lang="fr-FR"/>
              <a:t> </a:t>
            </a:r>
            <a:r>
              <a:rPr lang="fr-FR" err="1"/>
              <a:t>yet</a:t>
            </a:r>
            <a:r>
              <a:rPr lang="fr-FR"/>
              <a:t> </a:t>
            </a:r>
            <a:r>
              <a:rPr lang="fr-FR" err="1"/>
              <a:t>generally</a:t>
            </a:r>
            <a:r>
              <a:rPr lang="fr-FR"/>
              <a:t> </a:t>
            </a:r>
            <a:r>
              <a:rPr lang="fr-FR" err="1"/>
              <a:t>stronger</a:t>
            </a:r>
            <a:r>
              <a:rPr lang="fr-FR"/>
              <a:t> luminescence </a:t>
            </a:r>
          </a:p>
          <a:p>
            <a:r>
              <a:rPr lang="fr-FR"/>
              <a:t>Of course Raman </a:t>
            </a:r>
            <a:r>
              <a:rPr lang="fr-FR" err="1"/>
              <a:t>is</a:t>
            </a:r>
            <a:r>
              <a:rPr lang="fr-FR"/>
              <a:t> </a:t>
            </a:r>
            <a:r>
              <a:rPr lang="fr-FR" err="1"/>
              <a:t>interesting</a:t>
            </a:r>
            <a:r>
              <a:rPr lang="fr-FR"/>
              <a:t> but luminescence as </a:t>
            </a:r>
            <a:r>
              <a:rPr lang="fr-FR" err="1"/>
              <a:t>well</a:t>
            </a:r>
            <a:r>
              <a:rPr lang="fr-FR"/>
              <a:t> ! (</a:t>
            </a:r>
            <a:r>
              <a:rPr lang="fr-FR" err="1"/>
              <a:t>see</a:t>
            </a:r>
            <a:r>
              <a:rPr lang="fr-FR"/>
              <a:t> </a:t>
            </a:r>
            <a:r>
              <a:rPr lang="fr-FR" err="1"/>
              <a:t>works</a:t>
            </a:r>
            <a:r>
              <a:rPr lang="fr-FR"/>
              <a:t> by M. </a:t>
            </a:r>
            <a:r>
              <a:rPr lang="fr-FR" err="1"/>
              <a:t>Gaft</a:t>
            </a:r>
            <a:r>
              <a:rPr lang="fr-FR"/>
              <a:t>, L. </a:t>
            </a:r>
            <a:r>
              <a:rPr lang="fr-FR" err="1"/>
              <a:t>Nasdala</a:t>
            </a:r>
            <a:r>
              <a:rPr lang="fr-FR"/>
              <a:t>, G. </a:t>
            </a:r>
            <a:r>
              <a:rPr lang="fr-FR" err="1"/>
              <a:t>Panczer</a:t>
            </a:r>
            <a:r>
              <a:rPr lang="fr-FR"/>
              <a:t>, G. </a:t>
            </a:r>
            <a:r>
              <a:rPr lang="fr-FR" err="1"/>
              <a:t>Waychunas</a:t>
            </a:r>
            <a:r>
              <a:rPr lang="fr-FR"/>
              <a:t>, J </a:t>
            </a:r>
            <a:r>
              <a:rPr lang="fr-FR" err="1"/>
              <a:t>Gotze</a:t>
            </a:r>
            <a:r>
              <a:rPr lang="fr-FR"/>
              <a:t> …)</a:t>
            </a:r>
          </a:p>
        </p:txBody>
      </p:sp>
      <p:sp>
        <p:nvSpPr>
          <p:cNvPr id="5" name="TextBox 4">
            <a:extLst>
              <a:ext uri="{FF2B5EF4-FFF2-40B4-BE49-F238E27FC236}">
                <a16:creationId xmlns:a16="http://schemas.microsoft.com/office/drawing/2014/main" id="{231C3C2B-0BAE-64B9-B48F-F7493F6661F9}"/>
              </a:ext>
            </a:extLst>
          </p:cNvPr>
          <p:cNvSpPr txBox="1"/>
          <p:nvPr/>
        </p:nvSpPr>
        <p:spPr>
          <a:xfrm>
            <a:off x="7794811" y="701488"/>
            <a:ext cx="412152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a:t>To </a:t>
            </a:r>
            <a:r>
              <a:rPr lang="fr-FR" sz="2000" err="1"/>
              <a:t>limit</a:t>
            </a:r>
            <a:r>
              <a:rPr lang="fr-FR" sz="2000"/>
              <a:t> or </a:t>
            </a:r>
            <a:r>
              <a:rPr lang="fr-FR" sz="2000" err="1"/>
              <a:t>investigate</a:t>
            </a:r>
            <a:r>
              <a:rPr lang="fr-FR" sz="2000"/>
              <a:t> luminescence: use the </a:t>
            </a:r>
            <a:r>
              <a:rPr lang="fr-FR" sz="2000" err="1"/>
              <a:t>different</a:t>
            </a:r>
            <a:r>
              <a:rPr lang="fr-FR" sz="2000"/>
              <a:t> </a:t>
            </a:r>
            <a:r>
              <a:rPr lang="fr-FR" sz="2000" err="1"/>
              <a:t>lifetimes</a:t>
            </a:r>
            <a:r>
              <a:rPr lang="fr-FR" sz="2000"/>
              <a:t> =&gt; time-</a:t>
            </a:r>
            <a:r>
              <a:rPr lang="fr-FR" sz="2000" err="1"/>
              <a:t>resolved</a:t>
            </a:r>
            <a:r>
              <a:rPr lang="fr-FR" sz="2000"/>
              <a:t> </a:t>
            </a:r>
            <a:r>
              <a:rPr lang="fr-FR" sz="2000" err="1"/>
              <a:t>spectroscopy</a:t>
            </a:r>
            <a:endParaRPr lang="fr-FR" sz="2000">
              <a:ea typeface="Calibri"/>
              <a:cs typeface="Calibri"/>
            </a:endParaRPr>
          </a:p>
        </p:txBody>
      </p:sp>
      <p:sp>
        <p:nvSpPr>
          <p:cNvPr id="6" name="TextBox 5">
            <a:extLst>
              <a:ext uri="{FF2B5EF4-FFF2-40B4-BE49-F238E27FC236}">
                <a16:creationId xmlns:a16="http://schemas.microsoft.com/office/drawing/2014/main" id="{42AC46C9-C12F-6CB2-6DA9-16A60686ED47}"/>
              </a:ext>
            </a:extLst>
          </p:cNvPr>
          <p:cNvSpPr txBox="1"/>
          <p:nvPr/>
        </p:nvSpPr>
        <p:spPr>
          <a:xfrm>
            <a:off x="7839635" y="1855694"/>
            <a:ext cx="412152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err="1"/>
              <a:t>Lifetime</a:t>
            </a:r>
            <a:r>
              <a:rPr lang="fr-FR" b="1"/>
              <a:t>:</a:t>
            </a:r>
          </a:p>
          <a:p>
            <a:r>
              <a:rPr lang="fr-FR"/>
              <a:t>Raman ≈ 10</a:t>
            </a:r>
            <a:r>
              <a:rPr lang="fr-FR" baseline="30000"/>
              <a:t>-14 </a:t>
            </a:r>
            <a:r>
              <a:rPr lang="fr-FR"/>
              <a:t>sec.</a:t>
            </a:r>
          </a:p>
          <a:p>
            <a:r>
              <a:rPr lang="fr-FR"/>
              <a:t>Luminescence / Fluorescence &gt; 10</a:t>
            </a:r>
            <a:r>
              <a:rPr lang="fr-FR" baseline="30000"/>
              <a:t>-9 </a:t>
            </a:r>
            <a:r>
              <a:rPr lang="fr-FR"/>
              <a:t>sec</a:t>
            </a:r>
            <a:endParaRPr lang="en-US"/>
          </a:p>
        </p:txBody>
      </p:sp>
      <p:pic>
        <p:nvPicPr>
          <p:cNvPr id="7" name="Picture 6">
            <a:extLst>
              <a:ext uri="{FF2B5EF4-FFF2-40B4-BE49-F238E27FC236}">
                <a16:creationId xmlns:a16="http://schemas.microsoft.com/office/drawing/2014/main" id="{2DFBBBA8-E213-6913-F8CA-4D41349C3D34}"/>
              </a:ext>
            </a:extLst>
          </p:cNvPr>
          <p:cNvPicPr>
            <a:picLocks noChangeAspect="1"/>
          </p:cNvPicPr>
          <p:nvPr/>
        </p:nvPicPr>
        <p:blipFill>
          <a:blip r:embed="rId2"/>
          <a:stretch>
            <a:fillRect/>
          </a:stretch>
        </p:blipFill>
        <p:spPr>
          <a:xfrm>
            <a:off x="7708806" y="2967598"/>
            <a:ext cx="4371975" cy="3343275"/>
          </a:xfrm>
          <a:prstGeom prst="rect">
            <a:avLst/>
          </a:prstGeom>
        </p:spPr>
      </p:pic>
      <p:sp>
        <p:nvSpPr>
          <p:cNvPr id="8" name="TextBox 7">
            <a:extLst>
              <a:ext uri="{FF2B5EF4-FFF2-40B4-BE49-F238E27FC236}">
                <a16:creationId xmlns:a16="http://schemas.microsoft.com/office/drawing/2014/main" id="{481EB771-D100-F92E-B37D-CAD0B9C6273E}"/>
              </a:ext>
            </a:extLst>
          </p:cNvPr>
          <p:cNvSpPr txBox="1"/>
          <p:nvPr/>
        </p:nvSpPr>
        <p:spPr>
          <a:xfrm>
            <a:off x="7794812" y="6270811"/>
            <a:ext cx="430081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a:t>Pasteris &amp; Beyssac, </a:t>
            </a:r>
            <a:r>
              <a:rPr lang="fr-FR" sz="1400" i="1"/>
              <a:t>Elements 2020</a:t>
            </a:r>
            <a:r>
              <a:rPr lang="fr-FR" sz="1400"/>
              <a:t>; Beyssac, </a:t>
            </a:r>
            <a:r>
              <a:rPr lang="fr-FR" sz="1400" i="1"/>
              <a:t>Elements 2020</a:t>
            </a:r>
          </a:p>
        </p:txBody>
      </p:sp>
      <p:sp>
        <p:nvSpPr>
          <p:cNvPr id="11" name="TextBox 10">
            <a:extLst>
              <a:ext uri="{FF2B5EF4-FFF2-40B4-BE49-F238E27FC236}">
                <a16:creationId xmlns:a16="http://schemas.microsoft.com/office/drawing/2014/main" id="{9209069A-EEDA-1B96-E30C-2D3E4664DFA3}"/>
              </a:ext>
            </a:extLst>
          </p:cNvPr>
          <p:cNvSpPr txBox="1"/>
          <p:nvPr/>
        </p:nvSpPr>
        <p:spPr>
          <a:xfrm>
            <a:off x="203226" y="145901"/>
            <a:ext cx="1107830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Calibri Light"/>
                <a:ea typeface="Calibri Light"/>
                <a:cs typeface="Calibri Light"/>
              </a:rPr>
              <a:t>Raman and/or luminescence &amp; time resolution</a:t>
            </a:r>
          </a:p>
        </p:txBody>
      </p:sp>
      <p:sp>
        <p:nvSpPr>
          <p:cNvPr id="4" name="Slide Number Placeholder 3">
            <a:extLst>
              <a:ext uri="{FF2B5EF4-FFF2-40B4-BE49-F238E27FC236}">
                <a16:creationId xmlns:a16="http://schemas.microsoft.com/office/drawing/2014/main" id="{1449FB5E-EBFE-3D5E-1959-492D8081FD7F}"/>
              </a:ext>
            </a:extLst>
          </p:cNvPr>
          <p:cNvSpPr>
            <a:spLocks noGrp="1"/>
          </p:cNvSpPr>
          <p:nvPr>
            <p:ph type="sldNum" sz="quarter" idx="12"/>
          </p:nvPr>
        </p:nvSpPr>
        <p:spPr/>
        <p:txBody>
          <a:bodyPr/>
          <a:lstStyle/>
          <a:p>
            <a:fld id="{1D74EC52-CE89-4FF8-8D79-358BA46EB675}" type="slidenum">
              <a:rPr lang="fr-FR" smtClean="0"/>
              <a:t>3</a:t>
            </a:fld>
            <a:endParaRPr lang="en-US"/>
          </a:p>
        </p:txBody>
      </p:sp>
      <p:cxnSp>
        <p:nvCxnSpPr>
          <p:cNvPr id="20" name="Conector recto 19">
            <a:extLst>
              <a:ext uri="{FF2B5EF4-FFF2-40B4-BE49-F238E27FC236}">
                <a16:creationId xmlns:a16="http://schemas.microsoft.com/office/drawing/2014/main" id="{A9C66FBF-1F1E-C33A-E689-44692049552C}"/>
              </a:ext>
            </a:extLst>
          </p:cNvPr>
          <p:cNvCxnSpPr/>
          <p:nvPr/>
        </p:nvCxnSpPr>
        <p:spPr>
          <a:xfrm>
            <a:off x="511371" y="5040034"/>
            <a:ext cx="6366130" cy="0"/>
          </a:xfrm>
          <a:prstGeom prst="line">
            <a:avLst/>
          </a:prstGeom>
          <a:ln w="2222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5FD69957-72D0-57CE-4DC0-A41698C3454E}"/>
              </a:ext>
            </a:extLst>
          </p:cNvPr>
          <p:cNvCxnSpPr>
            <a:cxnSpLocks/>
          </p:cNvCxnSpPr>
          <p:nvPr/>
        </p:nvCxnSpPr>
        <p:spPr>
          <a:xfrm>
            <a:off x="1196083" y="4447046"/>
            <a:ext cx="5681418" cy="0"/>
          </a:xfrm>
          <a:prstGeom prst="line">
            <a:avLst/>
          </a:prstGeom>
          <a:ln w="2222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5E8CF1C5-14CD-E139-B6B2-59D85107D7B5}"/>
              </a:ext>
            </a:extLst>
          </p:cNvPr>
          <p:cNvCxnSpPr>
            <a:cxnSpLocks/>
          </p:cNvCxnSpPr>
          <p:nvPr/>
        </p:nvCxnSpPr>
        <p:spPr>
          <a:xfrm>
            <a:off x="935948" y="2874654"/>
            <a:ext cx="2469458" cy="0"/>
          </a:xfrm>
          <a:prstGeom prst="line">
            <a:avLst/>
          </a:prstGeom>
          <a:ln w="22225">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Flecha: hacia arriba 29">
            <a:extLst>
              <a:ext uri="{FF2B5EF4-FFF2-40B4-BE49-F238E27FC236}">
                <a16:creationId xmlns:a16="http://schemas.microsoft.com/office/drawing/2014/main" id="{1EF4BFBF-B278-387A-F0A3-51645DEFA1BE}"/>
              </a:ext>
            </a:extLst>
          </p:cNvPr>
          <p:cNvSpPr/>
          <p:nvPr/>
        </p:nvSpPr>
        <p:spPr>
          <a:xfrm>
            <a:off x="944787" y="2873221"/>
            <a:ext cx="351025" cy="2165380"/>
          </a:xfrm>
          <a:prstGeom prst="upArrow">
            <a:avLst/>
          </a:prstGeom>
          <a:noFill/>
          <a:ln w="31750">
            <a:solidFill>
              <a:srgbClr val="63A1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rgbClr val="4A7A2A"/>
                </a:solidFill>
              </a:rPr>
              <a:t>532</a:t>
            </a:r>
          </a:p>
        </p:txBody>
      </p:sp>
      <p:sp>
        <p:nvSpPr>
          <p:cNvPr id="35" name="Flecha: a la derecha 34">
            <a:extLst>
              <a:ext uri="{FF2B5EF4-FFF2-40B4-BE49-F238E27FC236}">
                <a16:creationId xmlns:a16="http://schemas.microsoft.com/office/drawing/2014/main" id="{12C1C076-509B-E9CF-44EA-40CBBD41AE34}"/>
              </a:ext>
            </a:extLst>
          </p:cNvPr>
          <p:cNvSpPr/>
          <p:nvPr/>
        </p:nvSpPr>
        <p:spPr>
          <a:xfrm rot="5400000">
            <a:off x="529577" y="3732240"/>
            <a:ext cx="2131410" cy="474021"/>
          </a:xfrm>
          <a:prstGeom prst="rightArrow">
            <a:avLst/>
          </a:prstGeom>
          <a:solidFill>
            <a:srgbClr val="63A13A"/>
          </a:solidFill>
          <a:ln>
            <a:solidFill>
              <a:srgbClr val="4A7A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t>Rayleigh</a:t>
            </a:r>
          </a:p>
        </p:txBody>
      </p:sp>
      <p:sp>
        <p:nvSpPr>
          <p:cNvPr id="36" name="Flecha: a la derecha 35">
            <a:extLst>
              <a:ext uri="{FF2B5EF4-FFF2-40B4-BE49-F238E27FC236}">
                <a16:creationId xmlns:a16="http://schemas.microsoft.com/office/drawing/2014/main" id="{04B6BD93-0CFC-7ED1-2185-F857484D7C88}"/>
              </a:ext>
            </a:extLst>
          </p:cNvPr>
          <p:cNvSpPr/>
          <p:nvPr/>
        </p:nvSpPr>
        <p:spPr>
          <a:xfrm rot="5400000">
            <a:off x="1182866" y="3428645"/>
            <a:ext cx="1501600" cy="474021"/>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t>Raman</a:t>
            </a:r>
          </a:p>
        </p:txBody>
      </p:sp>
      <p:cxnSp>
        <p:nvCxnSpPr>
          <p:cNvPr id="39" name="Conector recto 38">
            <a:extLst>
              <a:ext uri="{FF2B5EF4-FFF2-40B4-BE49-F238E27FC236}">
                <a16:creationId xmlns:a16="http://schemas.microsoft.com/office/drawing/2014/main" id="{B1E48D93-2FAE-CB2E-E978-4DCFEEB3BC4A}"/>
              </a:ext>
            </a:extLst>
          </p:cNvPr>
          <p:cNvCxnSpPr/>
          <p:nvPr/>
        </p:nvCxnSpPr>
        <p:spPr>
          <a:xfrm>
            <a:off x="594433" y="1296484"/>
            <a:ext cx="6366130" cy="0"/>
          </a:xfrm>
          <a:prstGeom prst="line">
            <a:avLst/>
          </a:prstGeom>
          <a:ln w="2222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1" name="Flecha: a la derecha 40">
            <a:extLst>
              <a:ext uri="{FF2B5EF4-FFF2-40B4-BE49-F238E27FC236}">
                <a16:creationId xmlns:a16="http://schemas.microsoft.com/office/drawing/2014/main" id="{B944C0EA-FA9A-D9C9-07C6-8E59B37B2021}"/>
              </a:ext>
            </a:extLst>
          </p:cNvPr>
          <p:cNvSpPr/>
          <p:nvPr/>
        </p:nvSpPr>
        <p:spPr>
          <a:xfrm rot="16200000">
            <a:off x="2468547" y="2925908"/>
            <a:ext cx="3738472" cy="479624"/>
          </a:xfrm>
          <a:prstGeom prst="rightArrow">
            <a:avLst/>
          </a:prstGeom>
          <a:solidFill>
            <a:srgbClr val="63A1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t>Electronic </a:t>
            </a:r>
            <a:r>
              <a:rPr lang="es-ES" err="1"/>
              <a:t>transition</a:t>
            </a:r>
            <a:endParaRPr lang="es-ES"/>
          </a:p>
        </p:txBody>
      </p:sp>
      <p:sp>
        <p:nvSpPr>
          <p:cNvPr id="43" name="Flecha: a la derecha 42">
            <a:extLst>
              <a:ext uri="{FF2B5EF4-FFF2-40B4-BE49-F238E27FC236}">
                <a16:creationId xmlns:a16="http://schemas.microsoft.com/office/drawing/2014/main" id="{6249F674-4D00-B032-16C3-DEA1E634D037}"/>
              </a:ext>
            </a:extLst>
          </p:cNvPr>
          <p:cNvSpPr/>
          <p:nvPr/>
        </p:nvSpPr>
        <p:spPr>
          <a:xfrm rot="5400000">
            <a:off x="4435329" y="2969978"/>
            <a:ext cx="2507007" cy="440390"/>
          </a:xfrm>
          <a:prstGeom prst="rightArrow">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a:t>Luminescence</a:t>
            </a:r>
            <a:endParaRPr lang="en-US"/>
          </a:p>
        </p:txBody>
      </p:sp>
      <p:sp>
        <p:nvSpPr>
          <p:cNvPr id="44" name="Flecha: a la derecha 43">
            <a:extLst>
              <a:ext uri="{FF2B5EF4-FFF2-40B4-BE49-F238E27FC236}">
                <a16:creationId xmlns:a16="http://schemas.microsoft.com/office/drawing/2014/main" id="{27A7FDFD-5203-32D9-80FE-E7635033E397}"/>
              </a:ext>
            </a:extLst>
          </p:cNvPr>
          <p:cNvSpPr/>
          <p:nvPr/>
        </p:nvSpPr>
        <p:spPr>
          <a:xfrm rot="5400000">
            <a:off x="4501817" y="3272020"/>
            <a:ext cx="3091882" cy="433987"/>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err="1"/>
              <a:t>Luminescence</a:t>
            </a:r>
            <a:r>
              <a:rPr lang="es-ES"/>
              <a:t> </a:t>
            </a:r>
            <a:endParaRPr lang="es-ES">
              <a:ea typeface="Calibri"/>
              <a:cs typeface="Calibri"/>
            </a:endParaRPr>
          </a:p>
        </p:txBody>
      </p:sp>
      <p:cxnSp>
        <p:nvCxnSpPr>
          <p:cNvPr id="46" name="Conector recto de flecha 45">
            <a:extLst>
              <a:ext uri="{FF2B5EF4-FFF2-40B4-BE49-F238E27FC236}">
                <a16:creationId xmlns:a16="http://schemas.microsoft.com/office/drawing/2014/main" id="{4F7B2610-0858-7D08-0F41-9D067B94A5C4}"/>
              </a:ext>
            </a:extLst>
          </p:cNvPr>
          <p:cNvCxnSpPr>
            <a:cxnSpLocks/>
          </p:cNvCxnSpPr>
          <p:nvPr/>
        </p:nvCxnSpPr>
        <p:spPr>
          <a:xfrm>
            <a:off x="4424331" y="1314308"/>
            <a:ext cx="1089337" cy="518671"/>
          </a:xfrm>
          <a:prstGeom prst="straightConnector1">
            <a:avLst/>
          </a:prstGeom>
          <a:ln w="222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7" name="CuadroTexto 46">
            <a:extLst>
              <a:ext uri="{FF2B5EF4-FFF2-40B4-BE49-F238E27FC236}">
                <a16:creationId xmlns:a16="http://schemas.microsoft.com/office/drawing/2014/main" id="{25C677C9-BC13-02F7-0E31-4722EA84F978}"/>
              </a:ext>
            </a:extLst>
          </p:cNvPr>
          <p:cNvSpPr txBox="1"/>
          <p:nvPr/>
        </p:nvSpPr>
        <p:spPr>
          <a:xfrm>
            <a:off x="275666" y="958933"/>
            <a:ext cx="2346192" cy="369332"/>
          </a:xfrm>
          <a:prstGeom prst="rect">
            <a:avLst/>
          </a:prstGeom>
          <a:noFill/>
        </p:spPr>
        <p:txBody>
          <a:bodyPr wrap="square" rtlCol="0">
            <a:spAutoFit/>
          </a:bodyPr>
          <a:lstStyle/>
          <a:p>
            <a:r>
              <a:rPr lang="es-ES"/>
              <a:t>Electronic </a:t>
            </a:r>
            <a:r>
              <a:rPr lang="es-ES" err="1"/>
              <a:t>excited</a:t>
            </a:r>
            <a:r>
              <a:rPr lang="es-ES"/>
              <a:t> </a:t>
            </a:r>
            <a:r>
              <a:rPr lang="es-ES" err="1"/>
              <a:t>level</a:t>
            </a:r>
            <a:endParaRPr lang="es-ES"/>
          </a:p>
        </p:txBody>
      </p:sp>
      <p:sp>
        <p:nvSpPr>
          <p:cNvPr id="48" name="CuadroTexto 47">
            <a:extLst>
              <a:ext uri="{FF2B5EF4-FFF2-40B4-BE49-F238E27FC236}">
                <a16:creationId xmlns:a16="http://schemas.microsoft.com/office/drawing/2014/main" id="{99569CCC-280A-0654-9FBF-30D9A44CC4DD}"/>
              </a:ext>
            </a:extLst>
          </p:cNvPr>
          <p:cNvSpPr txBox="1"/>
          <p:nvPr/>
        </p:nvSpPr>
        <p:spPr>
          <a:xfrm>
            <a:off x="5060048" y="1292722"/>
            <a:ext cx="1737794" cy="369332"/>
          </a:xfrm>
          <a:prstGeom prst="rect">
            <a:avLst/>
          </a:prstGeom>
          <a:noFill/>
        </p:spPr>
        <p:txBody>
          <a:bodyPr wrap="square" lIns="91440" tIns="45720" rIns="91440" bIns="45720" rtlCol="0" anchor="t">
            <a:spAutoFit/>
          </a:bodyPr>
          <a:lstStyle/>
          <a:p>
            <a:r>
              <a:rPr lang="es-ES" err="1"/>
              <a:t>Relaxation</a:t>
            </a:r>
            <a:r>
              <a:rPr lang="es-ES"/>
              <a:t> </a:t>
            </a:r>
          </a:p>
        </p:txBody>
      </p:sp>
      <p:sp>
        <p:nvSpPr>
          <p:cNvPr id="49" name="CuadroTexto 48">
            <a:extLst>
              <a:ext uri="{FF2B5EF4-FFF2-40B4-BE49-F238E27FC236}">
                <a16:creationId xmlns:a16="http://schemas.microsoft.com/office/drawing/2014/main" id="{7A1B2F95-011C-25B6-B0A7-6C9B52190426}"/>
              </a:ext>
            </a:extLst>
          </p:cNvPr>
          <p:cNvSpPr txBox="1"/>
          <p:nvPr/>
        </p:nvSpPr>
        <p:spPr>
          <a:xfrm>
            <a:off x="377350" y="2502434"/>
            <a:ext cx="2346192" cy="369332"/>
          </a:xfrm>
          <a:prstGeom prst="rect">
            <a:avLst/>
          </a:prstGeom>
          <a:noFill/>
        </p:spPr>
        <p:txBody>
          <a:bodyPr wrap="square" rtlCol="0">
            <a:spAutoFit/>
          </a:bodyPr>
          <a:lstStyle/>
          <a:p>
            <a:r>
              <a:rPr lang="es-ES">
                <a:solidFill>
                  <a:schemeClr val="bg2">
                    <a:lumMod val="50000"/>
                  </a:schemeClr>
                </a:solidFill>
              </a:rPr>
              <a:t>Virtual </a:t>
            </a:r>
            <a:r>
              <a:rPr lang="es-ES" err="1">
                <a:solidFill>
                  <a:schemeClr val="bg2">
                    <a:lumMod val="50000"/>
                  </a:schemeClr>
                </a:solidFill>
              </a:rPr>
              <a:t>energy</a:t>
            </a:r>
            <a:r>
              <a:rPr lang="es-ES">
                <a:solidFill>
                  <a:schemeClr val="bg2">
                    <a:lumMod val="50000"/>
                  </a:schemeClr>
                </a:solidFill>
              </a:rPr>
              <a:t> </a:t>
            </a:r>
            <a:r>
              <a:rPr lang="es-ES" err="1">
                <a:solidFill>
                  <a:schemeClr val="bg2">
                    <a:lumMod val="50000"/>
                  </a:schemeClr>
                </a:solidFill>
              </a:rPr>
              <a:t>level</a:t>
            </a:r>
            <a:endParaRPr lang="es-ES">
              <a:solidFill>
                <a:schemeClr val="bg2">
                  <a:lumMod val="50000"/>
                </a:schemeClr>
              </a:solidFill>
            </a:endParaRPr>
          </a:p>
        </p:txBody>
      </p:sp>
      <p:sp>
        <p:nvSpPr>
          <p:cNvPr id="50" name="CuadroTexto 49">
            <a:extLst>
              <a:ext uri="{FF2B5EF4-FFF2-40B4-BE49-F238E27FC236}">
                <a16:creationId xmlns:a16="http://schemas.microsoft.com/office/drawing/2014/main" id="{2AB80495-71EA-82E4-F15F-19E88266BDAA}"/>
              </a:ext>
            </a:extLst>
          </p:cNvPr>
          <p:cNvSpPr txBox="1"/>
          <p:nvPr/>
        </p:nvSpPr>
        <p:spPr>
          <a:xfrm>
            <a:off x="-55296" y="4251691"/>
            <a:ext cx="883416" cy="830997"/>
          </a:xfrm>
          <a:prstGeom prst="rect">
            <a:avLst/>
          </a:prstGeom>
          <a:noFill/>
        </p:spPr>
        <p:txBody>
          <a:bodyPr wrap="square" rtlCol="0">
            <a:spAutoFit/>
          </a:bodyPr>
          <a:lstStyle/>
          <a:p>
            <a:r>
              <a:rPr lang="es-ES" sz="1600" err="1"/>
              <a:t>Ground</a:t>
            </a:r>
            <a:r>
              <a:rPr lang="es-ES" sz="1600"/>
              <a:t> </a:t>
            </a:r>
            <a:r>
              <a:rPr lang="es-ES" sz="1600" err="1"/>
              <a:t>energy</a:t>
            </a:r>
            <a:r>
              <a:rPr lang="es-ES" sz="1600"/>
              <a:t> </a:t>
            </a:r>
            <a:r>
              <a:rPr lang="es-ES" sz="1600" err="1"/>
              <a:t>levels</a:t>
            </a:r>
            <a:endParaRPr lang="es-ES" sz="1600"/>
          </a:p>
        </p:txBody>
      </p:sp>
      <p:sp>
        <p:nvSpPr>
          <p:cNvPr id="51" name="CuadroTexto 50">
            <a:extLst>
              <a:ext uri="{FF2B5EF4-FFF2-40B4-BE49-F238E27FC236}">
                <a16:creationId xmlns:a16="http://schemas.microsoft.com/office/drawing/2014/main" id="{5F893773-21AC-F3D8-DA0C-92BDD82B25A0}"/>
              </a:ext>
            </a:extLst>
          </p:cNvPr>
          <p:cNvSpPr txBox="1"/>
          <p:nvPr/>
        </p:nvSpPr>
        <p:spPr>
          <a:xfrm>
            <a:off x="2006447" y="4572792"/>
            <a:ext cx="1301959" cy="369332"/>
          </a:xfrm>
          <a:prstGeom prst="rect">
            <a:avLst/>
          </a:prstGeom>
          <a:noFill/>
        </p:spPr>
        <p:txBody>
          <a:bodyPr wrap="none" rtlCol="0">
            <a:spAutoFit/>
          </a:bodyPr>
          <a:lstStyle/>
          <a:p>
            <a:r>
              <a:rPr lang="es-ES">
                <a:solidFill>
                  <a:srgbClr val="FF0000"/>
                </a:solidFill>
              </a:rPr>
              <a:t>Raman shift</a:t>
            </a:r>
          </a:p>
        </p:txBody>
      </p:sp>
      <p:sp>
        <p:nvSpPr>
          <p:cNvPr id="52" name="Flecha: arriba y abajo 51">
            <a:extLst>
              <a:ext uri="{FF2B5EF4-FFF2-40B4-BE49-F238E27FC236}">
                <a16:creationId xmlns:a16="http://schemas.microsoft.com/office/drawing/2014/main" id="{2C3212A0-4913-1E11-1F66-B0919E65DF56}"/>
              </a:ext>
            </a:extLst>
          </p:cNvPr>
          <p:cNvSpPr/>
          <p:nvPr/>
        </p:nvSpPr>
        <p:spPr>
          <a:xfrm>
            <a:off x="1873050" y="4491935"/>
            <a:ext cx="143045" cy="495339"/>
          </a:xfrm>
          <a:prstGeom prst="up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clock icon transparent png free icon 19873851 PNG">
            <a:extLst>
              <a:ext uri="{FF2B5EF4-FFF2-40B4-BE49-F238E27FC236}">
                <a16:creationId xmlns:a16="http://schemas.microsoft.com/office/drawing/2014/main" id="{185AF26D-8188-233A-8E06-A1ABA684FBD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33317" y="1231881"/>
            <a:ext cx="672662" cy="672662"/>
          </a:xfrm>
          <a:prstGeom prst="rect">
            <a:avLst/>
          </a:prstGeom>
          <a:noFill/>
          <a:extLst>
            <a:ext uri="{909E8E84-426E-40DD-AFC4-6F175D3DCCD1}">
              <a14:hiddenFill xmlns:a14="http://schemas.microsoft.com/office/drawing/2010/main">
                <a:solidFill>
                  <a:srgbClr val="FFFFFF"/>
                </a:solidFill>
              </a14:hiddenFill>
            </a:ext>
          </a:extLst>
        </p:spPr>
      </p:pic>
      <p:cxnSp>
        <p:nvCxnSpPr>
          <p:cNvPr id="2" name="Conector recto 24">
            <a:extLst>
              <a:ext uri="{FF2B5EF4-FFF2-40B4-BE49-F238E27FC236}">
                <a16:creationId xmlns:a16="http://schemas.microsoft.com/office/drawing/2014/main" id="{4B524440-AAE5-C635-C60E-DF4D1F1A47F3}"/>
              </a:ext>
            </a:extLst>
          </p:cNvPr>
          <p:cNvCxnSpPr>
            <a:cxnSpLocks/>
          </p:cNvCxnSpPr>
          <p:nvPr/>
        </p:nvCxnSpPr>
        <p:spPr>
          <a:xfrm>
            <a:off x="4727506" y="1901342"/>
            <a:ext cx="2232534" cy="6403"/>
          </a:xfrm>
          <a:prstGeom prst="line">
            <a:avLst/>
          </a:prstGeom>
          <a:ln w="22225">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257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ED60C5-5D4B-76C5-12FF-D7809B99D899}"/>
              </a:ext>
            </a:extLst>
          </p:cNvPr>
          <p:cNvSpPr txBox="1"/>
          <p:nvPr/>
        </p:nvSpPr>
        <p:spPr>
          <a:xfrm>
            <a:off x="9083488" y="3424518"/>
            <a:ext cx="311299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err="1"/>
              <a:t>Using</a:t>
            </a:r>
            <a:r>
              <a:rPr lang="fr-FR"/>
              <a:t> the </a:t>
            </a:r>
            <a:r>
              <a:rPr lang="fr-FR" err="1"/>
              <a:t>appropriate</a:t>
            </a:r>
            <a:r>
              <a:rPr lang="fr-FR"/>
              <a:t> set of </a:t>
            </a:r>
            <a:r>
              <a:rPr lang="fr-FR" err="1"/>
              <a:t>gate</a:t>
            </a:r>
            <a:r>
              <a:rPr lang="fr-FR"/>
              <a:t> </a:t>
            </a:r>
            <a:r>
              <a:rPr lang="fr-FR" err="1"/>
              <a:t>delay</a:t>
            </a:r>
            <a:r>
              <a:rPr lang="fr-FR"/>
              <a:t> and </a:t>
            </a:r>
            <a:r>
              <a:rPr lang="fr-FR" err="1"/>
              <a:t>gate</a:t>
            </a:r>
            <a:r>
              <a:rPr lang="fr-FR"/>
              <a:t> </a:t>
            </a:r>
            <a:r>
              <a:rPr lang="fr-FR" err="1"/>
              <a:t>opening</a:t>
            </a:r>
            <a:r>
              <a:rPr lang="fr-FR"/>
              <a:t> </a:t>
            </a:r>
            <a:r>
              <a:rPr lang="fr-FR" err="1"/>
              <a:t>it</a:t>
            </a:r>
            <a:r>
              <a:rPr lang="fr-FR"/>
              <a:t> </a:t>
            </a:r>
            <a:r>
              <a:rPr lang="fr-FR" err="1"/>
              <a:t>is</a:t>
            </a:r>
            <a:r>
              <a:rPr lang="fr-FR"/>
              <a:t> possible to:</a:t>
            </a:r>
          </a:p>
          <a:p>
            <a:pPr marL="283210" indent="-283210">
              <a:buFont typeface=""/>
              <a:buChar char="-"/>
            </a:pPr>
            <a:r>
              <a:rPr lang="fr-FR" err="1"/>
              <a:t>fully</a:t>
            </a:r>
            <a:r>
              <a:rPr lang="fr-FR"/>
              <a:t> </a:t>
            </a:r>
            <a:r>
              <a:rPr lang="fr-FR" err="1"/>
              <a:t>reject</a:t>
            </a:r>
            <a:r>
              <a:rPr lang="fr-FR"/>
              <a:t> luminescence,</a:t>
            </a:r>
            <a:endParaRPr lang="fr-FR">
              <a:ea typeface="Calibri" panose="020F0502020204030204"/>
              <a:cs typeface="Calibri" panose="020F0502020204030204"/>
            </a:endParaRPr>
          </a:p>
          <a:p>
            <a:pPr marL="283210" indent="-283210">
              <a:buFont typeface=""/>
              <a:buChar char="-"/>
            </a:pPr>
            <a:r>
              <a:rPr lang="fr-FR" err="1"/>
              <a:t>fully</a:t>
            </a:r>
            <a:r>
              <a:rPr lang="fr-FR"/>
              <a:t> </a:t>
            </a:r>
            <a:r>
              <a:rPr lang="fr-FR" err="1"/>
              <a:t>reject</a:t>
            </a:r>
            <a:r>
              <a:rPr lang="fr-FR"/>
              <a:t> Raman and explore luminescence of rare-</a:t>
            </a:r>
            <a:r>
              <a:rPr lang="fr-FR" err="1"/>
              <a:t>Earth</a:t>
            </a:r>
            <a:r>
              <a:rPr lang="fr-FR"/>
              <a:t> </a:t>
            </a:r>
            <a:r>
              <a:rPr lang="fr-FR" err="1"/>
              <a:t>elements</a:t>
            </a:r>
            <a:r>
              <a:rPr lang="fr-FR"/>
              <a:t> (REE) and </a:t>
            </a:r>
            <a:r>
              <a:rPr lang="fr-FR" err="1"/>
              <a:t>other</a:t>
            </a:r>
            <a:r>
              <a:rPr lang="fr-FR"/>
              <a:t> trace </a:t>
            </a:r>
            <a:r>
              <a:rPr lang="fr-FR" err="1"/>
              <a:t>elements</a:t>
            </a:r>
            <a:endParaRPr lang="fr-FR" err="1">
              <a:ea typeface="Calibri"/>
              <a:cs typeface="Calibri"/>
            </a:endParaRPr>
          </a:p>
        </p:txBody>
      </p:sp>
      <p:sp>
        <p:nvSpPr>
          <p:cNvPr id="5" name="TextBox 4">
            <a:extLst>
              <a:ext uri="{FF2B5EF4-FFF2-40B4-BE49-F238E27FC236}">
                <a16:creationId xmlns:a16="http://schemas.microsoft.com/office/drawing/2014/main" id="{7807888E-447D-FC81-F78C-5976C65ACE40}"/>
              </a:ext>
            </a:extLst>
          </p:cNvPr>
          <p:cNvSpPr txBox="1"/>
          <p:nvPr/>
        </p:nvSpPr>
        <p:spPr>
          <a:xfrm>
            <a:off x="5497606" y="6550958"/>
            <a:ext cx="613858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a:t>Fau et al. </a:t>
            </a:r>
            <a:r>
              <a:rPr lang="fr-FR" sz="1400" i="1"/>
              <a:t>American Mineralogist </a:t>
            </a:r>
            <a:r>
              <a:rPr lang="fr-FR" sz="1400"/>
              <a:t>2022; Malarewicz et al. </a:t>
            </a:r>
            <a:r>
              <a:rPr lang="fr-FR" sz="1400" i="1"/>
              <a:t>J. of Raman Spec. </a:t>
            </a:r>
            <a:r>
              <a:rPr lang="fr-FR" sz="1400"/>
              <a:t>2023</a:t>
            </a:r>
          </a:p>
        </p:txBody>
      </p:sp>
      <p:pic>
        <p:nvPicPr>
          <p:cNvPr id="7" name="Picture 6">
            <a:extLst>
              <a:ext uri="{FF2B5EF4-FFF2-40B4-BE49-F238E27FC236}">
                <a16:creationId xmlns:a16="http://schemas.microsoft.com/office/drawing/2014/main" id="{4FD27E77-B32C-7B38-1D48-98C26AEEFEBB}"/>
              </a:ext>
            </a:extLst>
          </p:cNvPr>
          <p:cNvPicPr>
            <a:picLocks noChangeAspect="1"/>
          </p:cNvPicPr>
          <p:nvPr/>
        </p:nvPicPr>
        <p:blipFill>
          <a:blip r:embed="rId2"/>
          <a:stretch>
            <a:fillRect/>
          </a:stretch>
        </p:blipFill>
        <p:spPr>
          <a:xfrm>
            <a:off x="2241" y="1010210"/>
            <a:ext cx="9072284" cy="5543551"/>
          </a:xfrm>
          <a:prstGeom prst="rect">
            <a:avLst/>
          </a:prstGeom>
        </p:spPr>
      </p:pic>
      <p:pic>
        <p:nvPicPr>
          <p:cNvPr id="6" name="Picture 5">
            <a:extLst>
              <a:ext uri="{FF2B5EF4-FFF2-40B4-BE49-F238E27FC236}">
                <a16:creationId xmlns:a16="http://schemas.microsoft.com/office/drawing/2014/main" id="{4B1974DB-7B68-86FC-DF1A-7BF6EEA55183}"/>
              </a:ext>
            </a:extLst>
          </p:cNvPr>
          <p:cNvPicPr>
            <a:picLocks noChangeAspect="1"/>
          </p:cNvPicPr>
          <p:nvPr/>
        </p:nvPicPr>
        <p:blipFill>
          <a:blip r:embed="rId3"/>
          <a:stretch>
            <a:fillRect/>
          </a:stretch>
        </p:blipFill>
        <p:spPr>
          <a:xfrm>
            <a:off x="8705289" y="663109"/>
            <a:ext cx="3488392" cy="2304490"/>
          </a:xfrm>
          <a:prstGeom prst="rect">
            <a:avLst/>
          </a:prstGeom>
        </p:spPr>
      </p:pic>
      <p:sp>
        <p:nvSpPr>
          <p:cNvPr id="8" name="TextBox 7">
            <a:extLst>
              <a:ext uri="{FF2B5EF4-FFF2-40B4-BE49-F238E27FC236}">
                <a16:creationId xmlns:a16="http://schemas.microsoft.com/office/drawing/2014/main" id="{AB45D134-7D0E-DB2A-FA12-9BA4842A841F}"/>
              </a:ext>
            </a:extLst>
          </p:cNvPr>
          <p:cNvSpPr txBox="1"/>
          <p:nvPr/>
        </p:nvSpPr>
        <p:spPr>
          <a:xfrm>
            <a:off x="203226" y="145901"/>
            <a:ext cx="1107830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Raman and luminescence in a zircon: de-mixing with time-resolution</a:t>
            </a:r>
          </a:p>
        </p:txBody>
      </p:sp>
      <p:sp>
        <p:nvSpPr>
          <p:cNvPr id="2" name="Slide Number Placeholder 1">
            <a:extLst>
              <a:ext uri="{FF2B5EF4-FFF2-40B4-BE49-F238E27FC236}">
                <a16:creationId xmlns:a16="http://schemas.microsoft.com/office/drawing/2014/main" id="{37326614-AB6E-7A93-3CFB-4D2C6B81999E}"/>
              </a:ext>
            </a:extLst>
          </p:cNvPr>
          <p:cNvSpPr>
            <a:spLocks noGrp="1"/>
          </p:cNvSpPr>
          <p:nvPr>
            <p:ph type="sldNum" sz="quarter" idx="12"/>
          </p:nvPr>
        </p:nvSpPr>
        <p:spPr/>
        <p:txBody>
          <a:bodyPr/>
          <a:lstStyle/>
          <a:p>
            <a:fld id="{1D74EC52-CE89-4FF8-8D79-358BA46EB675}" type="slidenum">
              <a:rPr lang="fr-FR" smtClean="0"/>
              <a:t>4</a:t>
            </a:fld>
            <a:endParaRPr lang="en-US"/>
          </a:p>
        </p:txBody>
      </p:sp>
    </p:spTree>
    <p:extLst>
      <p:ext uri="{BB962C8B-B14F-4D97-AF65-F5344CB8AC3E}">
        <p14:creationId xmlns:p14="http://schemas.microsoft.com/office/powerpoint/2010/main" val="1471593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45933-38AE-C407-ADEC-B1C141B4B853}"/>
            </a:ext>
          </a:extLst>
        </p:cNvPr>
        <p:cNvGrpSpPr/>
        <p:nvPr/>
      </p:nvGrpSpPr>
      <p:grpSpPr>
        <a:xfrm>
          <a:off x="0" y="0"/>
          <a:ext cx="0" cy="0"/>
          <a:chOff x="0" y="0"/>
          <a:chExt cx="0" cy="0"/>
        </a:xfrm>
      </p:grpSpPr>
      <p:pic>
        <p:nvPicPr>
          <p:cNvPr id="28" name="Picture 2" descr="figure: Fig. 5.">
            <a:extLst>
              <a:ext uri="{FF2B5EF4-FFF2-40B4-BE49-F238E27FC236}">
                <a16:creationId xmlns:a16="http://schemas.microsoft.com/office/drawing/2014/main" id="{7E2B48B5-13D4-D18F-7F24-FD7BA2649B7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62175" y="5288674"/>
            <a:ext cx="2309464" cy="152424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1E97BE0-7D1F-6E98-B2FD-68F2C37E1E21}"/>
              </a:ext>
            </a:extLst>
          </p:cNvPr>
          <p:cNvSpPr/>
          <p:nvPr/>
        </p:nvSpPr>
        <p:spPr>
          <a:xfrm>
            <a:off x="8970937" y="909736"/>
            <a:ext cx="145473" cy="1808018"/>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94C2C6A8-B2E5-6F71-8519-F6F91DA8E5C2}"/>
              </a:ext>
            </a:extLst>
          </p:cNvPr>
          <p:cNvSpPr>
            <a:spLocks noGrp="1"/>
          </p:cNvSpPr>
          <p:nvPr>
            <p:ph type="title"/>
          </p:nvPr>
        </p:nvSpPr>
        <p:spPr>
          <a:xfrm>
            <a:off x="136134" y="111509"/>
            <a:ext cx="8600735" cy="694070"/>
          </a:xfrm>
        </p:spPr>
        <p:txBody>
          <a:bodyPr>
            <a:normAutofit fontScale="90000"/>
          </a:bodyPr>
          <a:lstStyle/>
          <a:p>
            <a:r>
              <a:rPr lang="es-ES" err="1"/>
              <a:t>SuperCam</a:t>
            </a:r>
            <a:r>
              <a:rPr lang="es-ES"/>
              <a:t> Raman in a </a:t>
            </a:r>
            <a:r>
              <a:rPr lang="es-ES" err="1"/>
              <a:t>nutshell</a:t>
            </a:r>
            <a:endParaRPr lang="es-ES"/>
          </a:p>
        </p:txBody>
      </p:sp>
      <p:graphicFrame>
        <p:nvGraphicFramePr>
          <p:cNvPr id="9" name="Marcador de contenido 8">
            <a:extLst>
              <a:ext uri="{FF2B5EF4-FFF2-40B4-BE49-F238E27FC236}">
                <a16:creationId xmlns:a16="http://schemas.microsoft.com/office/drawing/2014/main" id="{2AF0EF0A-1280-F356-371E-CE688FB51656}"/>
              </a:ext>
            </a:extLst>
          </p:cNvPr>
          <p:cNvGraphicFramePr>
            <a:graphicFrameLocks noGrp="1"/>
          </p:cNvGraphicFramePr>
          <p:nvPr>
            <p:ph sz="half" idx="1"/>
            <p:extLst>
              <p:ext uri="{D42A27DB-BD31-4B8C-83A1-F6EECF244321}">
                <p14:modId xmlns:p14="http://schemas.microsoft.com/office/powerpoint/2010/main" val="3204067933"/>
              </p:ext>
            </p:extLst>
          </p:nvPr>
        </p:nvGraphicFramePr>
        <p:xfrm>
          <a:off x="5070987" y="804216"/>
          <a:ext cx="3483804" cy="4532538"/>
        </p:xfrm>
        <a:graphic>
          <a:graphicData uri="http://schemas.openxmlformats.org/drawingml/2006/table">
            <a:tbl>
              <a:tblPr>
                <a:tableStyleId>{5C22544A-7EE6-4342-B048-85BDC9FD1C3A}</a:tableStyleId>
              </a:tblPr>
              <a:tblGrid>
                <a:gridCol w="1127953">
                  <a:extLst>
                    <a:ext uri="{9D8B030D-6E8A-4147-A177-3AD203B41FA5}">
                      <a16:colId xmlns:a16="http://schemas.microsoft.com/office/drawing/2014/main" val="756776946"/>
                    </a:ext>
                  </a:extLst>
                </a:gridCol>
                <a:gridCol w="1220652">
                  <a:extLst>
                    <a:ext uri="{9D8B030D-6E8A-4147-A177-3AD203B41FA5}">
                      <a16:colId xmlns:a16="http://schemas.microsoft.com/office/drawing/2014/main" val="3716887352"/>
                    </a:ext>
                  </a:extLst>
                </a:gridCol>
                <a:gridCol w="1135199">
                  <a:extLst>
                    <a:ext uri="{9D8B030D-6E8A-4147-A177-3AD203B41FA5}">
                      <a16:colId xmlns:a16="http://schemas.microsoft.com/office/drawing/2014/main" val="648250246"/>
                    </a:ext>
                  </a:extLst>
                </a:gridCol>
              </a:tblGrid>
              <a:tr h="162018">
                <a:tc rowSpan="6">
                  <a:txBody>
                    <a:bodyPr/>
                    <a:lstStyle/>
                    <a:p>
                      <a:pPr algn="ctr" fontAlgn="b"/>
                      <a:r>
                        <a:rPr lang="es-ES" sz="1050" b="1" u="none" strike="noStrike">
                          <a:effectLst/>
                        </a:rPr>
                        <a:t>EXCITATION</a:t>
                      </a:r>
                      <a:endParaRPr lang="es-ES" sz="1050" b="1"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r>
                        <a:rPr lang="es-ES" sz="1050" u="none" strike="noStrike">
                          <a:effectLst/>
                        </a:rPr>
                        <a:t>WAVELENGTH</a:t>
                      </a:r>
                      <a:endParaRPr lang="es-ES" sz="1050" b="0"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050" b="1" u="none" strike="noStrike">
                          <a:effectLst/>
                        </a:rPr>
                        <a:t>532 nm</a:t>
                      </a:r>
                      <a:endParaRPr lang="es-ES" sz="1050" b="1"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73668184"/>
                  </a:ext>
                </a:extLst>
              </a:tr>
              <a:tr h="162018">
                <a:tc vMerge="1">
                  <a:txBody>
                    <a:bodyPr/>
                    <a:lstStyle/>
                    <a:p>
                      <a:pPr algn="l" fontAlgn="b"/>
                      <a:endParaRPr lang="es-ES" sz="1050" b="0" i="0" u="none" strike="noStrike">
                        <a:solidFill>
                          <a:srgbClr val="000000"/>
                        </a:solidFill>
                        <a:effectLst/>
                        <a:latin typeface="Aptos Narrow" panose="020B0004020202020204" pitchFamily="34" charset="0"/>
                      </a:endParaRPr>
                    </a:p>
                  </a:txBody>
                  <a:tcPr marL="3763" marR="3763" marT="3763" marB="0" anchor="b"/>
                </a:tc>
                <a:tc>
                  <a:txBody>
                    <a:bodyPr/>
                    <a:lstStyle/>
                    <a:p>
                      <a:pPr algn="l" fontAlgn="b"/>
                      <a:r>
                        <a:rPr lang="es-ES" sz="1050" u="none" strike="noStrike">
                          <a:effectLst/>
                        </a:rPr>
                        <a:t>PULSE ENERGY</a:t>
                      </a:r>
                      <a:endParaRPr lang="es-ES" sz="1050" b="0"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050" b="1" u="none" strike="noStrike">
                          <a:effectLst/>
                        </a:rPr>
                        <a:t>12 </a:t>
                      </a:r>
                      <a:r>
                        <a:rPr lang="es-ES" sz="1050" b="1" u="none" strike="noStrike" err="1">
                          <a:effectLst/>
                        </a:rPr>
                        <a:t>mJ</a:t>
                      </a:r>
                      <a:endParaRPr lang="es-ES" sz="1050" b="1"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31600418"/>
                  </a:ext>
                </a:extLst>
              </a:tr>
              <a:tr h="162018">
                <a:tc vMerge="1">
                  <a:txBody>
                    <a:bodyPr/>
                    <a:lstStyle/>
                    <a:p>
                      <a:pPr algn="l" fontAlgn="b"/>
                      <a:endParaRPr lang="es-ES" sz="1050" b="0" i="0" u="none" strike="noStrike">
                        <a:solidFill>
                          <a:srgbClr val="000000"/>
                        </a:solidFill>
                        <a:effectLst/>
                        <a:latin typeface="Aptos Narrow" panose="020B0004020202020204" pitchFamily="34" charset="0"/>
                      </a:endParaRPr>
                    </a:p>
                  </a:txBody>
                  <a:tcPr marL="3763" marR="3763" marT="3763" marB="0" anchor="b"/>
                </a:tc>
                <a:tc>
                  <a:txBody>
                    <a:bodyPr/>
                    <a:lstStyle/>
                    <a:p>
                      <a:pPr algn="l" fontAlgn="b"/>
                      <a:r>
                        <a:rPr lang="es-ES" sz="1050" u="none" strike="noStrike">
                          <a:effectLst/>
                        </a:rPr>
                        <a:t>PULSE WIDTH</a:t>
                      </a:r>
                      <a:endParaRPr lang="es-ES" sz="1050" b="0"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050" b="1" u="none" strike="noStrike">
                          <a:effectLst/>
                        </a:rPr>
                        <a:t>3-4 </a:t>
                      </a:r>
                      <a:r>
                        <a:rPr lang="es-ES" sz="1050" b="1" u="none" strike="noStrike" err="1">
                          <a:effectLst/>
                        </a:rPr>
                        <a:t>ns</a:t>
                      </a:r>
                      <a:endParaRPr lang="es-ES" sz="1050" b="1"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96694336"/>
                  </a:ext>
                </a:extLst>
              </a:tr>
              <a:tr h="162018">
                <a:tc vMerge="1">
                  <a:txBody>
                    <a:bodyPr/>
                    <a:lstStyle/>
                    <a:p>
                      <a:pPr algn="l" fontAlgn="b"/>
                      <a:endParaRPr lang="es-ES" sz="1050" b="0" i="0" u="none" strike="noStrike">
                        <a:solidFill>
                          <a:srgbClr val="000000"/>
                        </a:solidFill>
                        <a:effectLst/>
                        <a:latin typeface="Aptos Narrow" panose="020B0004020202020204" pitchFamily="34" charset="0"/>
                      </a:endParaRPr>
                    </a:p>
                  </a:txBody>
                  <a:tcPr marL="3763" marR="3763" marT="3763" marB="0" anchor="b"/>
                </a:tc>
                <a:tc>
                  <a:txBody>
                    <a:bodyPr/>
                    <a:lstStyle/>
                    <a:p>
                      <a:pPr algn="l" fontAlgn="b"/>
                      <a:r>
                        <a:rPr lang="es-ES" sz="1050" u="none" strike="noStrike">
                          <a:effectLst/>
                        </a:rPr>
                        <a:t>REP. RATE</a:t>
                      </a:r>
                      <a:endParaRPr lang="es-ES" sz="1050" b="0"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050" b="1" u="none" strike="noStrike">
                          <a:effectLst/>
                        </a:rPr>
                        <a:t>10 Hz</a:t>
                      </a:r>
                      <a:endParaRPr lang="es-ES" sz="1050" b="1"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53563267"/>
                  </a:ext>
                </a:extLst>
              </a:tr>
              <a:tr h="450865">
                <a:tc vMerge="1">
                  <a:txBody>
                    <a:bodyPr/>
                    <a:lstStyle/>
                    <a:p>
                      <a:pPr algn="l" fontAlgn="b"/>
                      <a:endParaRPr lang="es-ES" sz="1050" b="0" i="0" u="none" strike="noStrike">
                        <a:solidFill>
                          <a:srgbClr val="000000"/>
                        </a:solidFill>
                        <a:effectLst/>
                        <a:latin typeface="Aptos Narrow" panose="020B0004020202020204" pitchFamily="34" charset="0"/>
                      </a:endParaRPr>
                    </a:p>
                  </a:txBody>
                  <a:tcPr marL="3763" marR="3763" marT="3763" marB="0" anchor="b"/>
                </a:tc>
                <a:tc>
                  <a:txBody>
                    <a:bodyPr/>
                    <a:lstStyle/>
                    <a:p>
                      <a:pPr algn="l" fontAlgn="b"/>
                      <a:r>
                        <a:rPr lang="es-ES" sz="1050" u="none" strike="noStrike">
                          <a:effectLst/>
                        </a:rPr>
                        <a:t>BEAM SHAPE</a:t>
                      </a:r>
                      <a:endParaRPr lang="es-ES" sz="1050" b="0"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050" b="1" u="none" strike="noStrike">
                          <a:effectLst/>
                        </a:rPr>
                        <a:t>Collimated (8.4 x 9.3 mm on target)</a:t>
                      </a:r>
                      <a:endParaRPr lang="en-US" sz="1050" b="1"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14097908"/>
                  </a:ext>
                </a:extLst>
              </a:tr>
              <a:tr h="162018">
                <a:tc vMerge="1">
                  <a:txBody>
                    <a:bodyPr/>
                    <a:lstStyle/>
                    <a:p>
                      <a:pPr algn="l" fontAlgn="b"/>
                      <a:endParaRPr lang="es-ES" sz="1050" b="0" i="0" u="none" strike="noStrike">
                        <a:solidFill>
                          <a:srgbClr val="000000"/>
                        </a:solidFill>
                        <a:effectLst/>
                        <a:latin typeface="Aptos Narrow" panose="020B0004020202020204" pitchFamily="34" charset="0"/>
                      </a:endParaRPr>
                    </a:p>
                  </a:txBody>
                  <a:tcPr marL="3763" marR="3763" marT="3763" marB="0" anchor="b"/>
                </a:tc>
                <a:tc>
                  <a:txBody>
                    <a:bodyPr/>
                    <a:lstStyle/>
                    <a:p>
                      <a:pPr algn="l" fontAlgn="b"/>
                      <a:r>
                        <a:rPr lang="es-ES" sz="1050" u="none" strike="noStrike">
                          <a:effectLst/>
                        </a:rPr>
                        <a:t>POWER DENSITY</a:t>
                      </a:r>
                      <a:endParaRPr lang="es-ES" sz="1050" b="0"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050" b="1" u="none" strike="noStrike">
                          <a:effectLst/>
                        </a:rPr>
                        <a:t>30 kW/mm2</a:t>
                      </a:r>
                      <a:endParaRPr lang="es-ES" sz="1050" b="1"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55255672"/>
                  </a:ext>
                </a:extLst>
              </a:tr>
              <a:tr h="301831">
                <a:tc rowSpan="5">
                  <a:txBody>
                    <a:bodyPr/>
                    <a:lstStyle/>
                    <a:p>
                      <a:pPr algn="ctr" fontAlgn="b"/>
                      <a:r>
                        <a:rPr lang="es-ES" sz="1050" b="1" u="none" strike="noStrike">
                          <a:effectLst/>
                        </a:rPr>
                        <a:t>COLLECTION</a:t>
                      </a:r>
                      <a:endParaRPr lang="es-ES" sz="1050" b="1"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ES" sz="1050" u="none" strike="noStrike">
                          <a:effectLst/>
                        </a:rPr>
                        <a:t>OPTICAL DESIGN</a:t>
                      </a:r>
                      <a:endParaRPr lang="es-ES" sz="1050" b="0"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1" u="none" strike="noStrike">
                          <a:effectLst/>
                        </a:rPr>
                        <a:t>Schmidt-</a:t>
                      </a:r>
                      <a:r>
                        <a:rPr lang="es-ES" sz="1050" b="1" u="none" strike="noStrike" err="1">
                          <a:effectLst/>
                        </a:rPr>
                        <a:t>Cassegrain</a:t>
                      </a:r>
                      <a:endParaRPr lang="es-ES" sz="1050" b="1"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98189064"/>
                  </a:ext>
                </a:extLst>
              </a:tr>
              <a:tr h="162018">
                <a:tc vMerge="1">
                  <a:txBody>
                    <a:bodyPr/>
                    <a:lstStyle/>
                    <a:p>
                      <a:pPr algn="l" fontAlgn="b"/>
                      <a:endParaRPr lang="es-ES" sz="1050" b="0" i="0" u="none" strike="noStrike">
                        <a:solidFill>
                          <a:srgbClr val="000000"/>
                        </a:solidFill>
                        <a:effectLst/>
                        <a:latin typeface="Aptos Narrow" panose="020B0004020202020204" pitchFamily="34" charset="0"/>
                      </a:endParaRPr>
                    </a:p>
                  </a:txBody>
                  <a:tcPr marL="3763" marR="3763" marT="3763" marB="0" anchor="b"/>
                </a:tc>
                <a:tc>
                  <a:txBody>
                    <a:bodyPr/>
                    <a:lstStyle/>
                    <a:p>
                      <a:pPr algn="l" fontAlgn="b"/>
                      <a:r>
                        <a:rPr lang="es-ES" sz="1050" u="none" strike="noStrike">
                          <a:effectLst/>
                        </a:rPr>
                        <a:t>APPERTURE</a:t>
                      </a:r>
                      <a:endParaRPr lang="es-ES" sz="1050" b="0"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1" u="none" strike="noStrike">
                          <a:effectLst/>
                        </a:rPr>
                        <a:t>110 mm</a:t>
                      </a:r>
                      <a:endParaRPr lang="es-ES" sz="1050" b="1"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95387821"/>
                  </a:ext>
                </a:extLst>
              </a:tr>
              <a:tr h="162018">
                <a:tc vMerge="1">
                  <a:txBody>
                    <a:bodyPr/>
                    <a:lstStyle/>
                    <a:p>
                      <a:pPr algn="l" fontAlgn="b"/>
                      <a:endParaRPr lang="es-ES" sz="1050" b="0" i="0" u="none" strike="noStrike">
                        <a:solidFill>
                          <a:srgbClr val="000000"/>
                        </a:solidFill>
                        <a:effectLst/>
                        <a:latin typeface="Aptos Narrow" panose="020B0004020202020204" pitchFamily="34" charset="0"/>
                      </a:endParaRPr>
                    </a:p>
                  </a:txBody>
                  <a:tcPr marL="3763" marR="3763" marT="3763" marB="0" anchor="b"/>
                </a:tc>
                <a:tc>
                  <a:txBody>
                    <a:bodyPr/>
                    <a:lstStyle/>
                    <a:p>
                      <a:pPr algn="l" fontAlgn="b"/>
                      <a:r>
                        <a:rPr lang="es-ES" sz="1050" u="none" strike="noStrike">
                          <a:effectLst/>
                        </a:rPr>
                        <a:t>FOCAL LENGTH</a:t>
                      </a:r>
                      <a:endParaRPr lang="es-ES" sz="1050" b="0"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1" u="none" strike="noStrike">
                          <a:effectLst/>
                        </a:rPr>
                        <a:t>700 mm</a:t>
                      </a:r>
                      <a:endParaRPr lang="es-ES" sz="1050" b="1"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72669696"/>
                  </a:ext>
                </a:extLst>
              </a:tr>
              <a:tr h="162018">
                <a:tc vMerge="1">
                  <a:txBody>
                    <a:bodyPr/>
                    <a:lstStyle/>
                    <a:p>
                      <a:pPr algn="l" fontAlgn="b"/>
                      <a:endParaRPr lang="es-ES" sz="1050" b="0" i="0" u="none" strike="noStrike">
                        <a:solidFill>
                          <a:srgbClr val="000000"/>
                        </a:solidFill>
                        <a:effectLst/>
                        <a:latin typeface="Aptos Narrow" panose="020B0004020202020204" pitchFamily="34" charset="0"/>
                      </a:endParaRPr>
                    </a:p>
                  </a:txBody>
                  <a:tcPr marL="3763" marR="3763" marT="3763" marB="0" anchor="b"/>
                </a:tc>
                <a:tc>
                  <a:txBody>
                    <a:bodyPr/>
                    <a:lstStyle/>
                    <a:p>
                      <a:pPr algn="l" fontAlgn="b"/>
                      <a:r>
                        <a:rPr lang="es-ES" sz="1050" u="none" strike="noStrike">
                          <a:effectLst/>
                        </a:rPr>
                        <a:t>N.A.</a:t>
                      </a:r>
                      <a:endParaRPr lang="es-ES" sz="1050" b="0"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1" u="none" strike="noStrike">
                          <a:effectLst/>
                        </a:rPr>
                        <a:t>0.078</a:t>
                      </a:r>
                      <a:endParaRPr lang="es-ES" sz="1050" b="1"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88023460"/>
                  </a:ext>
                </a:extLst>
              </a:tr>
              <a:tr h="450865">
                <a:tc vMerge="1">
                  <a:txBody>
                    <a:bodyPr/>
                    <a:lstStyle/>
                    <a:p>
                      <a:pPr algn="l" fontAlgn="b"/>
                      <a:endParaRPr lang="es-ES" sz="1050" b="0" i="0" u="none" strike="noStrike">
                        <a:solidFill>
                          <a:srgbClr val="000000"/>
                        </a:solidFill>
                        <a:effectLst/>
                        <a:latin typeface="Aptos Narrow" panose="020B0004020202020204" pitchFamily="34" charset="0"/>
                      </a:endParaRPr>
                    </a:p>
                  </a:txBody>
                  <a:tcPr marL="3763" marR="3763" marT="3763" marB="0" anchor="b"/>
                </a:tc>
                <a:tc>
                  <a:txBody>
                    <a:bodyPr/>
                    <a:lstStyle/>
                    <a:p>
                      <a:pPr algn="l" fontAlgn="b"/>
                      <a:r>
                        <a:rPr lang="es-ES" sz="1050" u="none" strike="noStrike">
                          <a:effectLst/>
                        </a:rPr>
                        <a:t>FOOTPRINT</a:t>
                      </a:r>
                      <a:endParaRPr lang="es-ES" sz="1050" b="0"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sv-SE" sz="1050" b="1" u="none" strike="noStrike">
                          <a:effectLst/>
                        </a:rPr>
                        <a:t>0.74 mrad (1.48 mm @ 2 meters)</a:t>
                      </a:r>
                      <a:endParaRPr lang="sv-SE" sz="1050" b="1"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25316602"/>
                  </a:ext>
                </a:extLst>
              </a:tr>
              <a:tr h="450865">
                <a:tc rowSpan="7">
                  <a:txBody>
                    <a:bodyPr/>
                    <a:lstStyle/>
                    <a:p>
                      <a:pPr algn="ctr" fontAlgn="b"/>
                      <a:r>
                        <a:rPr lang="es-ES" sz="1050" b="1" u="none" strike="noStrike">
                          <a:effectLst/>
                        </a:rPr>
                        <a:t>SPECTROMETER</a:t>
                      </a:r>
                      <a:endParaRPr lang="es-ES" sz="1050" b="1"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lvl="0" algn="l" fontAlgn="b"/>
                      <a:r>
                        <a:rPr lang="es-ES" sz="1050" u="none" strike="noStrike">
                          <a:effectLst/>
                        </a:rPr>
                        <a:t>MONOCHROMATOR</a:t>
                      </a:r>
                      <a:endParaRPr lang="es-ES" sz="1050" b="0"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s-ES" sz="1050" b="1" u="none" strike="noStrike" err="1">
                          <a:effectLst/>
                        </a:rPr>
                        <a:t>Transmission</a:t>
                      </a:r>
                      <a:r>
                        <a:rPr lang="es-ES" sz="1050" b="1" u="none" strike="noStrike">
                          <a:effectLst/>
                        </a:rPr>
                        <a:t>, </a:t>
                      </a:r>
                      <a:r>
                        <a:rPr lang="es-ES" sz="1050" b="1" u="none" strike="noStrike" err="1">
                          <a:effectLst/>
                        </a:rPr>
                        <a:t>three</a:t>
                      </a:r>
                      <a:r>
                        <a:rPr lang="es-ES" sz="1050" b="1" u="none" strike="noStrike">
                          <a:effectLst/>
                        </a:rPr>
                        <a:t> </a:t>
                      </a:r>
                      <a:r>
                        <a:rPr lang="es-ES" sz="1050" b="1" u="none" strike="noStrike" err="1">
                          <a:effectLst/>
                        </a:rPr>
                        <a:t>tracks</a:t>
                      </a:r>
                      <a:r>
                        <a:rPr lang="es-ES" sz="1050" b="1" u="none" strike="noStrike">
                          <a:effectLst/>
                        </a:rPr>
                        <a:t>, F4</a:t>
                      </a:r>
                      <a:endParaRPr lang="es-ES" sz="1050" b="1"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995200860"/>
                  </a:ext>
                </a:extLst>
              </a:tr>
              <a:tr h="301831">
                <a:tc vMerge="1">
                  <a:txBody>
                    <a:bodyPr/>
                    <a:lstStyle/>
                    <a:p>
                      <a:pPr algn="l" fontAlgn="b"/>
                      <a:endParaRPr lang="es-ES" sz="1050" b="0" i="0" u="none" strike="noStrike">
                        <a:solidFill>
                          <a:srgbClr val="000000"/>
                        </a:solidFill>
                        <a:effectLst/>
                        <a:latin typeface="Aptos Narrow" panose="020B0004020202020204" pitchFamily="34" charset="0"/>
                      </a:endParaRPr>
                    </a:p>
                  </a:txBody>
                  <a:tcPr marL="3763" marR="3763" marT="3763" marB="0" anchor="b"/>
                </a:tc>
                <a:tc>
                  <a:txBody>
                    <a:bodyPr/>
                    <a:lstStyle/>
                    <a:p>
                      <a:pPr algn="l" fontAlgn="b"/>
                      <a:r>
                        <a:rPr lang="es-ES" sz="1050" u="none" strike="noStrike">
                          <a:effectLst/>
                        </a:rPr>
                        <a:t>DETECTOR</a:t>
                      </a:r>
                      <a:endParaRPr lang="es-ES" sz="1050" b="0"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s-ES" sz="1050" b="1" u="none" strike="noStrike" err="1">
                          <a:effectLst/>
                        </a:rPr>
                        <a:t>Intensified</a:t>
                      </a:r>
                      <a:r>
                        <a:rPr lang="es-ES" sz="1050" b="1" u="none" strike="noStrike">
                          <a:effectLst/>
                        </a:rPr>
                        <a:t> CCD</a:t>
                      </a:r>
                      <a:endParaRPr lang="es-ES" sz="1050" b="1"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966979555"/>
                  </a:ext>
                </a:extLst>
              </a:tr>
              <a:tr h="162018">
                <a:tc vMerge="1">
                  <a:txBody>
                    <a:bodyPr/>
                    <a:lstStyle/>
                    <a:p>
                      <a:pPr algn="l" fontAlgn="b"/>
                      <a:endParaRPr lang="es-ES" sz="1050" b="0" i="0" u="none" strike="noStrike">
                        <a:solidFill>
                          <a:srgbClr val="000000"/>
                        </a:solidFill>
                        <a:effectLst/>
                        <a:latin typeface="Aptos Narrow" panose="020B0004020202020204" pitchFamily="34" charset="0"/>
                      </a:endParaRPr>
                    </a:p>
                  </a:txBody>
                  <a:tcPr marL="3763" marR="3763" marT="3763" marB="0" anchor="b"/>
                </a:tc>
                <a:tc>
                  <a:txBody>
                    <a:bodyPr/>
                    <a:lstStyle/>
                    <a:p>
                      <a:pPr algn="l" fontAlgn="b"/>
                      <a:r>
                        <a:rPr lang="es-ES" sz="1050" u="none" strike="noStrike">
                          <a:effectLst/>
                        </a:rPr>
                        <a:t>CHANNELS</a:t>
                      </a:r>
                      <a:endParaRPr lang="es-ES" sz="1050" b="0"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s-ES" sz="1050" b="1" u="none" strike="noStrike">
                          <a:effectLst/>
                        </a:rPr>
                        <a:t>2048 </a:t>
                      </a:r>
                      <a:r>
                        <a:rPr lang="es-ES" sz="1050" b="1" u="none" strike="noStrike" err="1">
                          <a:effectLst/>
                        </a:rPr>
                        <a:t>pixels</a:t>
                      </a:r>
                      <a:r>
                        <a:rPr lang="es-ES" sz="1050" b="1" u="none" strike="noStrike">
                          <a:effectLst/>
                        </a:rPr>
                        <a:t> (1680 </a:t>
                      </a:r>
                      <a:r>
                        <a:rPr lang="es-ES" sz="1050" b="1" u="none" strike="noStrike" err="1">
                          <a:effectLst/>
                        </a:rPr>
                        <a:t>under</a:t>
                      </a:r>
                      <a:r>
                        <a:rPr lang="es-ES" sz="1050" b="1" u="none" strike="noStrike">
                          <a:effectLst/>
                        </a:rPr>
                        <a:t> </a:t>
                      </a:r>
                      <a:r>
                        <a:rPr lang="es-ES" sz="1050" b="1" u="none" strike="noStrike" err="1">
                          <a:effectLst/>
                        </a:rPr>
                        <a:t>intensifier</a:t>
                      </a:r>
                      <a:r>
                        <a:rPr lang="es-ES" sz="1050" b="1" u="none" strike="noStrike">
                          <a:effectLst/>
                        </a:rPr>
                        <a:t>)</a:t>
                      </a:r>
                      <a:endParaRPr lang="es-ES" sz="1050" b="1"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931621387"/>
                  </a:ext>
                </a:extLst>
              </a:tr>
              <a:tr h="450865">
                <a:tc vMerge="1">
                  <a:txBody>
                    <a:bodyPr/>
                    <a:lstStyle/>
                    <a:p>
                      <a:pPr algn="l" fontAlgn="b"/>
                      <a:endParaRPr lang="es-ES" sz="1050" b="0" i="0" u="none" strike="noStrike">
                        <a:solidFill>
                          <a:srgbClr val="000000"/>
                        </a:solidFill>
                        <a:effectLst/>
                        <a:latin typeface="Aptos Narrow" panose="020B0004020202020204" pitchFamily="34" charset="0"/>
                      </a:endParaRPr>
                    </a:p>
                  </a:txBody>
                  <a:tcPr marL="3763" marR="3763" marT="3763" marB="0" anchor="b"/>
                </a:tc>
                <a:tc>
                  <a:txBody>
                    <a:bodyPr/>
                    <a:lstStyle/>
                    <a:p>
                      <a:pPr algn="l" fontAlgn="b"/>
                      <a:r>
                        <a:rPr lang="es-ES" sz="1050" u="none" strike="noStrike">
                          <a:effectLst/>
                        </a:rPr>
                        <a:t>SPECTRAL COVERAGE</a:t>
                      </a:r>
                      <a:endParaRPr lang="es-ES" sz="1050" b="0"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nn-NO" sz="1050" b="1" u="none" strike="noStrike">
                          <a:effectLst/>
                        </a:rPr>
                        <a:t>532 - 850 nm / </a:t>
                      </a:r>
                      <a:endParaRPr lang="nn-NO" sz="1050" b="1" i="0" u="none" strike="noStrike">
                        <a:solidFill>
                          <a:srgbClr val="000000"/>
                        </a:solidFill>
                        <a:effectLst/>
                        <a:latin typeface="Aptos Narrow" panose="020B0004020202020204" pitchFamily="34" charset="0"/>
                      </a:endParaRPr>
                    </a:p>
                    <a:p>
                      <a:pPr lvl="0" algn="ctr">
                        <a:buNone/>
                      </a:pPr>
                      <a:r>
                        <a:rPr lang="nn-NO" sz="1050" b="1" u="none" strike="noStrike">
                          <a:effectLst/>
                        </a:rPr>
                        <a:t>0 - 7032 cm-1</a:t>
                      </a:r>
                      <a:endParaRPr lang="nn-NO" sz="1050" b="1" i="0" u="none" strike="noStrike">
                        <a:solidFill>
                          <a:srgbClr val="000000"/>
                        </a:solidFill>
                        <a:effectLst/>
                        <a:latin typeface="Aptos Narrow"/>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223498857"/>
                  </a:ext>
                </a:extLst>
              </a:tr>
              <a:tr h="162018">
                <a:tc vMerge="1">
                  <a:txBody>
                    <a:bodyPr/>
                    <a:lstStyle/>
                    <a:p>
                      <a:pPr algn="l" fontAlgn="b"/>
                      <a:endParaRPr lang="es-ES" sz="1050" b="0" i="0" u="none" strike="noStrike">
                        <a:solidFill>
                          <a:srgbClr val="000000"/>
                        </a:solidFill>
                        <a:effectLst/>
                        <a:latin typeface="Aptos Narrow" panose="020B0004020202020204" pitchFamily="34" charset="0"/>
                      </a:endParaRPr>
                    </a:p>
                  </a:txBody>
                  <a:tcPr marL="3763" marR="3763" marT="3763" marB="0" anchor="b"/>
                </a:tc>
                <a:tc>
                  <a:txBody>
                    <a:bodyPr/>
                    <a:lstStyle/>
                    <a:p>
                      <a:pPr algn="l" fontAlgn="b"/>
                      <a:r>
                        <a:rPr lang="es-ES" sz="1050" u="none" strike="noStrike">
                          <a:effectLst/>
                        </a:rPr>
                        <a:t>GATE WIDTH</a:t>
                      </a:r>
                      <a:endParaRPr lang="es-ES" sz="1050" b="0"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s-ES" sz="1050" b="1" u="none" strike="noStrike" err="1">
                          <a:effectLst/>
                        </a:rPr>
                        <a:t>from</a:t>
                      </a:r>
                      <a:r>
                        <a:rPr lang="es-ES" sz="1050" b="1" u="none" strike="noStrike">
                          <a:effectLst/>
                        </a:rPr>
                        <a:t> 100 </a:t>
                      </a:r>
                      <a:r>
                        <a:rPr lang="es-ES" sz="1050" b="1" u="none" strike="noStrike" err="1">
                          <a:effectLst/>
                        </a:rPr>
                        <a:t>ns</a:t>
                      </a:r>
                      <a:endParaRPr lang="es-ES" sz="1050" b="1"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628614902"/>
                  </a:ext>
                </a:extLst>
              </a:tr>
              <a:tr h="162018">
                <a:tc vMerge="1">
                  <a:txBody>
                    <a:bodyPr/>
                    <a:lstStyle/>
                    <a:p>
                      <a:pPr algn="l" fontAlgn="b"/>
                      <a:endParaRPr lang="es-ES" sz="1050" b="0" i="0" u="none" strike="noStrike">
                        <a:solidFill>
                          <a:srgbClr val="000000"/>
                        </a:solidFill>
                        <a:effectLst/>
                        <a:latin typeface="Aptos Narrow" panose="020B0004020202020204" pitchFamily="34" charset="0"/>
                      </a:endParaRPr>
                    </a:p>
                  </a:txBody>
                  <a:tcPr marL="3763" marR="3763" marT="3763" marB="0" anchor="b"/>
                </a:tc>
                <a:tc>
                  <a:txBody>
                    <a:bodyPr/>
                    <a:lstStyle/>
                    <a:p>
                      <a:pPr algn="l" fontAlgn="b"/>
                      <a:r>
                        <a:rPr lang="es-ES" sz="1050" u="none" strike="noStrike">
                          <a:effectLst/>
                        </a:rPr>
                        <a:t>GATE DELAY</a:t>
                      </a:r>
                      <a:endParaRPr lang="es-ES" sz="1050" b="0"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s-ES" sz="1050" b="1" u="none" strike="noStrike" err="1">
                          <a:effectLst/>
                        </a:rPr>
                        <a:t>Adjustable</a:t>
                      </a:r>
                      <a:endParaRPr lang="es-ES" sz="1050" b="1"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66359392"/>
                  </a:ext>
                </a:extLst>
              </a:tr>
              <a:tr h="162018">
                <a:tc vMerge="1">
                  <a:txBody>
                    <a:bodyPr/>
                    <a:lstStyle/>
                    <a:p>
                      <a:pPr algn="l" fontAlgn="b"/>
                      <a:endParaRPr lang="es-ES" sz="1050" b="0" i="0" u="none" strike="noStrike">
                        <a:solidFill>
                          <a:srgbClr val="000000"/>
                        </a:solidFill>
                        <a:effectLst/>
                        <a:latin typeface="Aptos Narrow" panose="020B0004020202020204" pitchFamily="34" charset="0"/>
                      </a:endParaRPr>
                    </a:p>
                  </a:txBody>
                  <a:tcPr marL="3763" marR="3763" marT="3763" marB="0" anchor="b"/>
                </a:tc>
                <a:tc>
                  <a:txBody>
                    <a:bodyPr/>
                    <a:lstStyle/>
                    <a:p>
                      <a:pPr algn="l" fontAlgn="b"/>
                      <a:r>
                        <a:rPr lang="es-ES" sz="1050" u="none" strike="noStrike">
                          <a:effectLst/>
                        </a:rPr>
                        <a:t>INTEGRATE ON CHIP</a:t>
                      </a:r>
                      <a:endParaRPr lang="es-ES" sz="1050" b="0"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s-ES" sz="1050" b="1" u="none" strike="noStrike" err="1">
                          <a:effectLst/>
                        </a:rPr>
                        <a:t>Available</a:t>
                      </a:r>
                      <a:endParaRPr lang="es-ES" sz="1050" b="1" i="0" u="none" strike="noStrike">
                        <a:solidFill>
                          <a:srgbClr val="000000"/>
                        </a:solidFill>
                        <a:effectLst/>
                        <a:latin typeface="Aptos Narrow" panose="020B0004020202020204" pitchFamily="34" charset="0"/>
                      </a:endParaRPr>
                    </a:p>
                  </a:txBody>
                  <a:tcPr marL="3763" marR="3763" marT="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879293534"/>
                  </a:ext>
                </a:extLst>
              </a:tr>
            </a:tbl>
          </a:graphicData>
        </a:graphic>
      </p:graphicFrame>
      <p:grpSp>
        <p:nvGrpSpPr>
          <p:cNvPr id="25" name="Groupe 24"/>
          <p:cNvGrpSpPr/>
          <p:nvPr/>
        </p:nvGrpSpPr>
        <p:grpSpPr>
          <a:xfrm>
            <a:off x="9706853" y="3734727"/>
            <a:ext cx="2309463" cy="1727809"/>
            <a:chOff x="5446484" y="638688"/>
            <a:chExt cx="3212824" cy="2403652"/>
          </a:xfrm>
        </p:grpSpPr>
        <p:grpSp>
          <p:nvGrpSpPr>
            <p:cNvPr id="13" name="Grupo 12">
              <a:extLst>
                <a:ext uri="{FF2B5EF4-FFF2-40B4-BE49-F238E27FC236}">
                  <a16:creationId xmlns:a16="http://schemas.microsoft.com/office/drawing/2014/main" id="{7AEAD37B-BB1A-E552-D3B3-7AAB360CD3A4}"/>
                </a:ext>
              </a:extLst>
            </p:cNvPr>
            <p:cNvGrpSpPr/>
            <p:nvPr/>
          </p:nvGrpSpPr>
          <p:grpSpPr>
            <a:xfrm>
              <a:off x="5446484" y="638688"/>
              <a:ext cx="3212824" cy="2403652"/>
              <a:chOff x="6411517" y="95342"/>
              <a:chExt cx="3585582" cy="2682528"/>
            </a:xfrm>
          </p:grpSpPr>
          <p:grpSp>
            <p:nvGrpSpPr>
              <p:cNvPr id="11" name="Grupo 10">
                <a:extLst>
                  <a:ext uri="{FF2B5EF4-FFF2-40B4-BE49-F238E27FC236}">
                    <a16:creationId xmlns:a16="http://schemas.microsoft.com/office/drawing/2014/main" id="{71AA0D6B-DCA1-A91D-9ACF-58F826DCAFD1}"/>
                  </a:ext>
                </a:extLst>
              </p:cNvPr>
              <p:cNvGrpSpPr/>
              <p:nvPr/>
            </p:nvGrpSpPr>
            <p:grpSpPr>
              <a:xfrm>
                <a:off x="6411517" y="827559"/>
                <a:ext cx="3585582" cy="1607207"/>
                <a:chOff x="3021013" y="4102037"/>
                <a:chExt cx="6148387" cy="2755963"/>
              </a:xfrm>
            </p:grpSpPr>
            <p:pic>
              <p:nvPicPr>
                <p:cNvPr id="1028" name="Picture 4" descr="Fig. 12">
                  <a:extLst>
                    <a:ext uri="{FF2B5EF4-FFF2-40B4-BE49-F238E27FC236}">
                      <a16:creationId xmlns:a16="http://schemas.microsoft.com/office/drawing/2014/main" id="{96CC4792-FBE7-F6BD-38D3-35266AD169A4}"/>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63091"/>
                <a:stretch/>
              </p:blipFill>
              <p:spPr bwMode="auto">
                <a:xfrm>
                  <a:off x="3021013" y="4326798"/>
                  <a:ext cx="6148387" cy="25312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g. 12">
                  <a:extLst>
                    <a:ext uri="{FF2B5EF4-FFF2-40B4-BE49-F238E27FC236}">
                      <a16:creationId xmlns:a16="http://schemas.microsoft.com/office/drawing/2014/main" id="{BD6CA6AA-D56C-F40B-536B-0F383BE951A9}"/>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b="95903"/>
                <a:stretch/>
              </p:blipFill>
              <p:spPr bwMode="auto">
                <a:xfrm>
                  <a:off x="3021013" y="4102037"/>
                  <a:ext cx="6148387" cy="28096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Elipse 11">
                <a:extLst>
                  <a:ext uri="{FF2B5EF4-FFF2-40B4-BE49-F238E27FC236}">
                    <a16:creationId xmlns:a16="http://schemas.microsoft.com/office/drawing/2014/main" id="{2859F66A-ACB7-B306-0874-397B15E707B5}"/>
                  </a:ext>
                </a:extLst>
              </p:cNvPr>
              <p:cNvSpPr/>
              <p:nvPr/>
            </p:nvSpPr>
            <p:spPr>
              <a:xfrm>
                <a:off x="6985843" y="95342"/>
                <a:ext cx="2682528" cy="2682528"/>
              </a:xfrm>
              <a:prstGeom prst="ellipse">
                <a:avLst/>
              </a:prstGeom>
              <a:noFill/>
              <a:ln>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6" name="CuadroTexto 15">
              <a:extLst>
                <a:ext uri="{FF2B5EF4-FFF2-40B4-BE49-F238E27FC236}">
                  <a16:creationId xmlns:a16="http://schemas.microsoft.com/office/drawing/2014/main" id="{97C38B5D-F00E-F331-4952-44CCC940E104}"/>
                </a:ext>
              </a:extLst>
            </p:cNvPr>
            <p:cNvSpPr txBox="1"/>
            <p:nvPr/>
          </p:nvSpPr>
          <p:spPr>
            <a:xfrm>
              <a:off x="6359187" y="839956"/>
              <a:ext cx="1817383" cy="428166"/>
            </a:xfrm>
            <a:prstGeom prst="rect">
              <a:avLst/>
            </a:prstGeom>
            <a:noFill/>
          </p:spPr>
          <p:txBody>
            <a:bodyPr wrap="none" rtlCol="0">
              <a:spAutoFit/>
            </a:bodyPr>
            <a:lstStyle/>
            <a:p>
              <a:r>
                <a:rPr lang="es-ES" sz="1400" err="1">
                  <a:solidFill>
                    <a:schemeClr val="accent2"/>
                  </a:solidFill>
                </a:rPr>
                <a:t>Intensifier</a:t>
              </a:r>
              <a:r>
                <a:rPr lang="es-ES" sz="1400">
                  <a:solidFill>
                    <a:schemeClr val="accent2"/>
                  </a:solidFill>
                </a:rPr>
                <a:t> </a:t>
              </a:r>
              <a:r>
                <a:rPr lang="es-ES" sz="1400" err="1">
                  <a:solidFill>
                    <a:schemeClr val="accent2"/>
                  </a:solidFill>
                </a:rPr>
                <a:t>tube</a:t>
              </a:r>
              <a:endParaRPr lang="es-ES" sz="1400">
                <a:solidFill>
                  <a:schemeClr val="accent2"/>
                </a:solidFill>
              </a:endParaRPr>
            </a:p>
          </p:txBody>
        </p:sp>
      </p:grpSp>
      <p:sp>
        <p:nvSpPr>
          <p:cNvPr id="18" name="CuadroTexto 17">
            <a:extLst>
              <a:ext uri="{FF2B5EF4-FFF2-40B4-BE49-F238E27FC236}">
                <a16:creationId xmlns:a16="http://schemas.microsoft.com/office/drawing/2014/main" id="{45AC3AA6-068F-E7BF-7788-73B13649FE88}"/>
              </a:ext>
            </a:extLst>
          </p:cNvPr>
          <p:cNvSpPr txBox="1"/>
          <p:nvPr/>
        </p:nvSpPr>
        <p:spPr>
          <a:xfrm>
            <a:off x="6740908" y="196246"/>
            <a:ext cx="1771447" cy="523220"/>
          </a:xfrm>
          <a:prstGeom prst="rect">
            <a:avLst/>
          </a:prstGeom>
          <a:noFill/>
        </p:spPr>
        <p:txBody>
          <a:bodyPr wrap="none" lIns="91440" tIns="45720" rIns="91440" bIns="45720" rtlCol="0" anchor="t">
            <a:spAutoFit/>
          </a:bodyPr>
          <a:lstStyle/>
          <a:p>
            <a:r>
              <a:rPr lang="es-ES" sz="1400" i="1"/>
              <a:t>R.C. </a:t>
            </a:r>
            <a:r>
              <a:rPr lang="es-ES" sz="1400" i="1" err="1"/>
              <a:t>Wiens</a:t>
            </a:r>
            <a:r>
              <a:rPr lang="es-ES" sz="1400" i="1"/>
              <a:t> et al. 2021</a:t>
            </a:r>
            <a:endParaRPr lang="es-ES" sz="1400" i="1">
              <a:ea typeface="Calibri"/>
              <a:cs typeface="Calibri"/>
            </a:endParaRPr>
          </a:p>
          <a:p>
            <a:r>
              <a:rPr lang="es-ES" sz="1400" i="1"/>
              <a:t>S. Maurice et al. 2021</a:t>
            </a:r>
            <a:endParaRPr lang="es-ES" sz="1400" i="1">
              <a:ea typeface="Calibri"/>
              <a:cs typeface="Calibri"/>
            </a:endParaRPr>
          </a:p>
        </p:txBody>
      </p:sp>
      <p:grpSp>
        <p:nvGrpSpPr>
          <p:cNvPr id="19" name="Groupe 18"/>
          <p:cNvGrpSpPr/>
          <p:nvPr/>
        </p:nvGrpSpPr>
        <p:grpSpPr>
          <a:xfrm>
            <a:off x="135761" y="1000564"/>
            <a:ext cx="4760482" cy="3652201"/>
            <a:chOff x="7145448" y="784391"/>
            <a:chExt cx="4760482" cy="3652201"/>
          </a:xfrm>
        </p:grpSpPr>
        <p:pic>
          <p:nvPicPr>
            <p:cNvPr id="1026" name="Picture 2" descr="Template DriveTech Perseverance rover">
              <a:extLst>
                <a:ext uri="{FF2B5EF4-FFF2-40B4-BE49-F238E27FC236}">
                  <a16:creationId xmlns:a16="http://schemas.microsoft.com/office/drawing/2014/main" id="{CE32DFBE-ACDB-A93C-499A-57522AA465CE}"/>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9315600" y="784391"/>
              <a:ext cx="2590330" cy="365220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a:extLst>
                <a:ext uri="{FF2B5EF4-FFF2-40B4-BE49-F238E27FC236}">
                  <a16:creationId xmlns:a16="http://schemas.microsoft.com/office/drawing/2014/main" id="{CD55C6AA-3FA1-53B9-ECEA-C9DFFC3D9DEB}"/>
                </a:ext>
              </a:extLst>
            </p:cNvPr>
            <p:cNvGrpSpPr/>
            <p:nvPr/>
          </p:nvGrpSpPr>
          <p:grpSpPr>
            <a:xfrm>
              <a:off x="7145448" y="820027"/>
              <a:ext cx="2753020" cy="582179"/>
              <a:chOff x="7223654" y="187918"/>
              <a:chExt cx="2753020" cy="582179"/>
            </a:xfrm>
            <a:solidFill>
              <a:schemeClr val="bg1"/>
            </a:solidFill>
          </p:grpSpPr>
          <p:sp>
            <p:nvSpPr>
              <p:cNvPr id="3" name="Flecha: a la derecha 2">
                <a:extLst>
                  <a:ext uri="{FF2B5EF4-FFF2-40B4-BE49-F238E27FC236}">
                    <a16:creationId xmlns:a16="http://schemas.microsoft.com/office/drawing/2014/main" id="{C8343476-79A2-6590-4021-D9BE84174AD3}"/>
                  </a:ext>
                </a:extLst>
              </p:cNvPr>
              <p:cNvSpPr/>
              <p:nvPr/>
            </p:nvSpPr>
            <p:spPr>
              <a:xfrm>
                <a:off x="7223654" y="187918"/>
                <a:ext cx="2753020" cy="582179"/>
              </a:xfrm>
              <a:prstGeom prst="right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1C9B6DE0-4B8D-9704-6C2C-FD29820EEEDE}"/>
                  </a:ext>
                </a:extLst>
              </p:cNvPr>
              <p:cNvSpPr txBox="1"/>
              <p:nvPr/>
            </p:nvSpPr>
            <p:spPr>
              <a:xfrm>
                <a:off x="7249887" y="326594"/>
                <a:ext cx="2184701" cy="307777"/>
              </a:xfrm>
              <a:prstGeom prst="rect">
                <a:avLst/>
              </a:prstGeom>
              <a:noFill/>
            </p:spPr>
            <p:txBody>
              <a:bodyPr wrap="none" rtlCol="0">
                <a:spAutoFit/>
              </a:bodyPr>
              <a:lstStyle/>
              <a:p>
                <a:r>
                  <a:rPr lang="es-ES" sz="1400" b="1">
                    <a:solidFill>
                      <a:srgbClr val="00B050"/>
                    </a:solidFill>
                  </a:rPr>
                  <a:t>EXCITATION</a:t>
                </a:r>
                <a:r>
                  <a:rPr lang="es-ES" sz="1400" b="1"/>
                  <a:t> &amp; </a:t>
                </a:r>
                <a:r>
                  <a:rPr lang="es-ES" sz="1400" b="1">
                    <a:solidFill>
                      <a:schemeClr val="accent5"/>
                    </a:solidFill>
                  </a:rPr>
                  <a:t>COLLECTION</a:t>
                </a:r>
              </a:p>
            </p:txBody>
          </p:sp>
        </p:grpSp>
        <p:sp>
          <p:nvSpPr>
            <p:cNvPr id="6" name="CuadroTexto 5">
              <a:extLst>
                <a:ext uri="{FF2B5EF4-FFF2-40B4-BE49-F238E27FC236}">
                  <a16:creationId xmlns:a16="http://schemas.microsoft.com/office/drawing/2014/main" id="{6CE65D1D-AB2F-E662-9872-78712DE89E16}"/>
                </a:ext>
              </a:extLst>
            </p:cNvPr>
            <p:cNvSpPr txBox="1"/>
            <p:nvPr/>
          </p:nvSpPr>
          <p:spPr>
            <a:xfrm>
              <a:off x="7442531" y="1389510"/>
              <a:ext cx="1613038" cy="276999"/>
            </a:xfrm>
            <a:prstGeom prst="rect">
              <a:avLst/>
            </a:prstGeom>
            <a:noFill/>
            <a:ln>
              <a:solidFill>
                <a:schemeClr val="accent3"/>
              </a:solidFill>
            </a:ln>
          </p:spPr>
          <p:txBody>
            <a:bodyPr wrap="square" rtlCol="0">
              <a:spAutoFit/>
            </a:bodyPr>
            <a:lstStyle/>
            <a:p>
              <a:pPr algn="ctr"/>
              <a:r>
                <a:rPr lang="es-ES" sz="1200"/>
                <a:t>NOTCH FILTER</a:t>
              </a:r>
            </a:p>
          </p:txBody>
        </p:sp>
        <p:sp>
          <p:nvSpPr>
            <p:cNvPr id="7" name="CuadroTexto 6">
              <a:extLst>
                <a:ext uri="{FF2B5EF4-FFF2-40B4-BE49-F238E27FC236}">
                  <a16:creationId xmlns:a16="http://schemas.microsoft.com/office/drawing/2014/main" id="{4EDB696B-C6E8-F1EF-58AD-E2F005214060}"/>
                </a:ext>
              </a:extLst>
            </p:cNvPr>
            <p:cNvSpPr txBox="1"/>
            <p:nvPr/>
          </p:nvSpPr>
          <p:spPr>
            <a:xfrm>
              <a:off x="7453610" y="2331455"/>
              <a:ext cx="1613038" cy="276999"/>
            </a:xfrm>
            <a:prstGeom prst="rect">
              <a:avLst/>
            </a:prstGeom>
            <a:noFill/>
            <a:ln>
              <a:solidFill>
                <a:schemeClr val="accent3"/>
              </a:solidFill>
            </a:ln>
          </p:spPr>
          <p:txBody>
            <a:bodyPr wrap="square" lIns="91440" tIns="45720" rIns="91440" bIns="45720" rtlCol="0" anchor="t">
              <a:spAutoFit/>
            </a:bodyPr>
            <a:lstStyle/>
            <a:p>
              <a:pPr algn="ctr"/>
              <a:r>
                <a:rPr lang="es-ES" sz="1200"/>
                <a:t>EDGE FILTER</a:t>
              </a:r>
            </a:p>
          </p:txBody>
        </p:sp>
        <p:sp>
          <p:nvSpPr>
            <p:cNvPr id="10" name="CuadroTexto 9">
              <a:extLst>
                <a:ext uri="{FF2B5EF4-FFF2-40B4-BE49-F238E27FC236}">
                  <a16:creationId xmlns:a16="http://schemas.microsoft.com/office/drawing/2014/main" id="{93B2FC09-25C3-4060-CF0E-AE0B26B917C4}"/>
                </a:ext>
              </a:extLst>
            </p:cNvPr>
            <p:cNvSpPr txBox="1"/>
            <p:nvPr/>
          </p:nvSpPr>
          <p:spPr>
            <a:xfrm>
              <a:off x="7442798" y="1777928"/>
              <a:ext cx="1613038" cy="461665"/>
            </a:xfrm>
            <a:prstGeom prst="rect">
              <a:avLst/>
            </a:prstGeom>
            <a:noFill/>
            <a:ln>
              <a:solidFill>
                <a:schemeClr val="accent3"/>
              </a:solidFill>
            </a:ln>
          </p:spPr>
          <p:txBody>
            <a:bodyPr wrap="square" rtlCol="0">
              <a:spAutoFit/>
            </a:bodyPr>
            <a:lstStyle/>
            <a:p>
              <a:pPr algn="ctr"/>
              <a:r>
                <a:rPr lang="es-ES" sz="1200"/>
                <a:t>OPTICAL FIBER</a:t>
              </a:r>
            </a:p>
            <a:p>
              <a:pPr algn="ctr"/>
              <a:r>
                <a:rPr lang="es-ES" sz="1200"/>
                <a:t>(6 METERS)</a:t>
              </a:r>
            </a:p>
          </p:txBody>
        </p:sp>
        <p:grpSp>
          <p:nvGrpSpPr>
            <p:cNvPr id="14" name="Grupo 13">
              <a:extLst>
                <a:ext uri="{FF2B5EF4-FFF2-40B4-BE49-F238E27FC236}">
                  <a16:creationId xmlns:a16="http://schemas.microsoft.com/office/drawing/2014/main" id="{63740BFC-579D-65B6-A4B6-1BC8E7CECDA4}"/>
                </a:ext>
              </a:extLst>
            </p:cNvPr>
            <p:cNvGrpSpPr/>
            <p:nvPr/>
          </p:nvGrpSpPr>
          <p:grpSpPr>
            <a:xfrm>
              <a:off x="7145448" y="2616872"/>
              <a:ext cx="2753020" cy="582179"/>
              <a:chOff x="7223654" y="187918"/>
              <a:chExt cx="2753020" cy="582179"/>
            </a:xfrm>
            <a:solidFill>
              <a:schemeClr val="bg1"/>
            </a:solidFill>
          </p:grpSpPr>
          <p:sp>
            <p:nvSpPr>
              <p:cNvPr id="15" name="Flecha: a la derecha 14">
                <a:extLst>
                  <a:ext uri="{FF2B5EF4-FFF2-40B4-BE49-F238E27FC236}">
                    <a16:creationId xmlns:a16="http://schemas.microsoft.com/office/drawing/2014/main" id="{9B1B8882-0920-6BDF-BF6E-A31BBE1C2AE2}"/>
                  </a:ext>
                </a:extLst>
              </p:cNvPr>
              <p:cNvSpPr/>
              <p:nvPr/>
            </p:nvSpPr>
            <p:spPr>
              <a:xfrm>
                <a:off x="7223654" y="187918"/>
                <a:ext cx="2753020" cy="582179"/>
              </a:xfrm>
              <a:prstGeom prst="rightArrow">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a:extLst>
                  <a:ext uri="{FF2B5EF4-FFF2-40B4-BE49-F238E27FC236}">
                    <a16:creationId xmlns:a16="http://schemas.microsoft.com/office/drawing/2014/main" id="{AAC73DE8-9505-CBE6-CBB1-521A2642A486}"/>
                  </a:ext>
                </a:extLst>
              </p:cNvPr>
              <p:cNvSpPr txBox="1"/>
              <p:nvPr/>
            </p:nvSpPr>
            <p:spPr>
              <a:xfrm>
                <a:off x="7249887" y="326594"/>
                <a:ext cx="2275782" cy="307777"/>
              </a:xfrm>
              <a:prstGeom prst="rect">
                <a:avLst/>
              </a:prstGeom>
              <a:noFill/>
            </p:spPr>
            <p:txBody>
              <a:bodyPr wrap="square" lIns="91440" tIns="45720" rIns="91440" bIns="45720" rtlCol="0" anchor="t">
                <a:spAutoFit/>
              </a:bodyPr>
              <a:lstStyle/>
              <a:p>
                <a:pPr algn="ctr"/>
                <a:r>
                  <a:rPr lang="es-ES" sz="1400" b="1">
                    <a:solidFill>
                      <a:schemeClr val="accent2"/>
                    </a:solidFill>
                  </a:rPr>
                  <a:t>SPECTROMETER</a:t>
                </a:r>
              </a:p>
            </p:txBody>
          </p:sp>
        </p:grpSp>
        <p:cxnSp>
          <p:nvCxnSpPr>
            <p:cNvPr id="57" name="Conector recto de flecha 56">
              <a:extLst>
                <a:ext uri="{FF2B5EF4-FFF2-40B4-BE49-F238E27FC236}">
                  <a16:creationId xmlns:a16="http://schemas.microsoft.com/office/drawing/2014/main" id="{DDAAE7DE-84B9-1986-7D2B-43E473949CE2}"/>
                </a:ext>
              </a:extLst>
            </p:cNvPr>
            <p:cNvCxnSpPr/>
            <p:nvPr/>
          </p:nvCxnSpPr>
          <p:spPr>
            <a:xfrm>
              <a:off x="7442531" y="1266480"/>
              <a:ext cx="0" cy="1489068"/>
            </a:xfrm>
            <a:prstGeom prst="straightConnector1">
              <a:avLst/>
            </a:prstGeom>
            <a:ln w="41275">
              <a:solidFill>
                <a:schemeClr val="accent4"/>
              </a:solidFill>
              <a:tailEnd type="triangle"/>
            </a:ln>
          </p:spPr>
          <p:style>
            <a:lnRef idx="2">
              <a:schemeClr val="accent6"/>
            </a:lnRef>
            <a:fillRef idx="0">
              <a:schemeClr val="accent6"/>
            </a:fillRef>
            <a:effectRef idx="1">
              <a:schemeClr val="accent6"/>
            </a:effectRef>
            <a:fontRef idx="minor">
              <a:schemeClr val="tx1"/>
            </a:fontRef>
          </p:style>
        </p:cxnSp>
        <p:sp>
          <p:nvSpPr>
            <p:cNvPr id="58" name="CuadroTexto 57">
              <a:extLst>
                <a:ext uri="{FF2B5EF4-FFF2-40B4-BE49-F238E27FC236}">
                  <a16:creationId xmlns:a16="http://schemas.microsoft.com/office/drawing/2014/main" id="{476906F0-419D-4C32-FCC7-CEE91D85CE60}"/>
                </a:ext>
              </a:extLst>
            </p:cNvPr>
            <p:cNvSpPr txBox="1"/>
            <p:nvPr/>
          </p:nvSpPr>
          <p:spPr>
            <a:xfrm>
              <a:off x="10901760" y="972616"/>
              <a:ext cx="894954" cy="276999"/>
            </a:xfrm>
            <a:prstGeom prst="rect">
              <a:avLst/>
            </a:prstGeom>
            <a:solidFill>
              <a:schemeClr val="bg1"/>
            </a:solidFill>
            <a:ln>
              <a:solidFill>
                <a:schemeClr val="accent3"/>
              </a:solidFill>
            </a:ln>
          </p:spPr>
          <p:txBody>
            <a:bodyPr wrap="square" rtlCol="0">
              <a:spAutoFit/>
            </a:bodyPr>
            <a:lstStyle/>
            <a:p>
              <a:pPr algn="ctr"/>
              <a:r>
                <a:rPr lang="es-ES" sz="1200" err="1"/>
                <a:t>Mast</a:t>
              </a:r>
              <a:r>
                <a:rPr lang="es-ES" sz="1200"/>
                <a:t> </a:t>
              </a:r>
              <a:r>
                <a:rPr lang="es-ES" sz="1200" err="1"/>
                <a:t>Unit</a:t>
              </a:r>
              <a:endParaRPr lang="es-ES" sz="1200"/>
            </a:p>
          </p:txBody>
        </p:sp>
        <p:sp>
          <p:nvSpPr>
            <p:cNvPr id="59" name="CuadroTexto 58">
              <a:extLst>
                <a:ext uri="{FF2B5EF4-FFF2-40B4-BE49-F238E27FC236}">
                  <a16:creationId xmlns:a16="http://schemas.microsoft.com/office/drawing/2014/main" id="{EB127ED0-3B56-DC30-B718-0C8DADCF60DF}"/>
                </a:ext>
              </a:extLst>
            </p:cNvPr>
            <p:cNvSpPr txBox="1"/>
            <p:nvPr/>
          </p:nvSpPr>
          <p:spPr>
            <a:xfrm>
              <a:off x="10863310" y="2726789"/>
              <a:ext cx="974202" cy="276999"/>
            </a:xfrm>
            <a:prstGeom prst="rect">
              <a:avLst/>
            </a:prstGeom>
            <a:solidFill>
              <a:schemeClr val="bg1"/>
            </a:solidFill>
            <a:ln>
              <a:solidFill>
                <a:schemeClr val="accent3"/>
              </a:solidFill>
            </a:ln>
          </p:spPr>
          <p:txBody>
            <a:bodyPr wrap="square" rtlCol="0">
              <a:spAutoFit/>
            </a:bodyPr>
            <a:lstStyle/>
            <a:p>
              <a:pPr algn="ctr"/>
              <a:r>
                <a:rPr lang="es-ES" sz="1200" err="1"/>
                <a:t>Body</a:t>
              </a:r>
              <a:r>
                <a:rPr lang="es-ES" sz="1200"/>
                <a:t> </a:t>
              </a:r>
              <a:r>
                <a:rPr lang="es-ES" sz="1200" err="1"/>
                <a:t>Unit</a:t>
              </a:r>
              <a:endParaRPr lang="es-ES" sz="1200"/>
            </a:p>
          </p:txBody>
        </p:sp>
      </p:grpSp>
      <p:grpSp>
        <p:nvGrpSpPr>
          <p:cNvPr id="20" name="Groupe 19"/>
          <p:cNvGrpSpPr/>
          <p:nvPr/>
        </p:nvGrpSpPr>
        <p:grpSpPr>
          <a:xfrm>
            <a:off x="8966054" y="115164"/>
            <a:ext cx="3205279" cy="3358355"/>
            <a:chOff x="4172480" y="3325411"/>
            <a:chExt cx="3205279" cy="3358355"/>
          </a:xfrm>
        </p:grpSpPr>
        <p:sp>
          <p:nvSpPr>
            <p:cNvPr id="1029" name="CuadroTexto 1028">
              <a:extLst>
                <a:ext uri="{FF2B5EF4-FFF2-40B4-BE49-F238E27FC236}">
                  <a16:creationId xmlns:a16="http://schemas.microsoft.com/office/drawing/2014/main" id="{56E9654E-D855-E6DC-B097-76363DD26CD9}"/>
                </a:ext>
              </a:extLst>
            </p:cNvPr>
            <p:cNvSpPr txBox="1"/>
            <p:nvPr/>
          </p:nvSpPr>
          <p:spPr>
            <a:xfrm>
              <a:off x="5560678" y="5575770"/>
              <a:ext cx="1817081" cy="1107996"/>
            </a:xfrm>
            <a:prstGeom prst="rect">
              <a:avLst/>
            </a:prstGeom>
            <a:noFill/>
          </p:spPr>
          <p:txBody>
            <a:bodyPr wrap="square" lIns="91440" tIns="45720" rIns="91440" bIns="45720" rtlCol="0" anchor="t">
              <a:spAutoFit/>
            </a:bodyPr>
            <a:lstStyle/>
            <a:p>
              <a:r>
                <a:rPr lang="es-ES" sz="1100" dirty="0"/>
                <a:t>Temporal </a:t>
              </a:r>
              <a:r>
                <a:rPr lang="es-ES" sz="1100" dirty="0" err="1"/>
                <a:t>schematics</a:t>
              </a:r>
              <a:r>
                <a:rPr lang="es-ES" sz="1100" dirty="0"/>
                <a:t> of </a:t>
              </a:r>
              <a:r>
                <a:rPr lang="es-ES" sz="1100" dirty="0" err="1"/>
                <a:t>typical</a:t>
              </a:r>
              <a:r>
                <a:rPr lang="es-ES" sz="1100" dirty="0"/>
                <a:t> SuperCam </a:t>
              </a:r>
              <a:r>
                <a:rPr lang="es-ES" sz="1100" dirty="0" err="1"/>
                <a:t>acquisition</a:t>
              </a:r>
              <a:r>
                <a:rPr lang="es-ES" sz="1100" dirty="0"/>
                <a:t> of 1 </a:t>
              </a:r>
              <a:r>
                <a:rPr lang="es-ES" sz="1100" dirty="0" err="1"/>
                <a:t>spectrum</a:t>
              </a:r>
              <a:r>
                <a:rPr lang="es-ES" sz="1100" dirty="0"/>
                <a:t> </a:t>
              </a:r>
              <a:r>
                <a:rPr lang="es-ES" sz="1100" dirty="0" err="1"/>
                <a:t>with</a:t>
              </a:r>
              <a:r>
                <a:rPr lang="es-ES" sz="1100" dirty="0"/>
                <a:t> 10 </a:t>
              </a:r>
              <a:r>
                <a:rPr lang="es-ES" sz="1100" dirty="0" err="1"/>
                <a:t>coadds</a:t>
              </a:r>
              <a:r>
                <a:rPr lang="es-ES" sz="1100" dirty="0"/>
                <a:t> (i.e. </a:t>
              </a:r>
              <a:r>
                <a:rPr lang="es-ES" sz="1100" dirty="0" err="1"/>
                <a:t>accumulating</a:t>
              </a:r>
              <a:r>
                <a:rPr lang="es-ES" sz="1100" dirty="0"/>
                <a:t> the </a:t>
              </a:r>
              <a:r>
                <a:rPr lang="es-ES" sz="1100" dirty="0" err="1"/>
                <a:t>signal</a:t>
              </a:r>
              <a:r>
                <a:rPr lang="es-ES" sz="1100" dirty="0"/>
                <a:t> </a:t>
              </a:r>
              <a:r>
                <a:rPr lang="es-ES" sz="1100" dirty="0" err="1"/>
                <a:t>from</a:t>
              </a:r>
              <a:r>
                <a:rPr lang="es-ES" sz="1100" dirty="0"/>
                <a:t> 10 laser </a:t>
              </a:r>
              <a:r>
                <a:rPr lang="es-ES" sz="1100" dirty="0" err="1"/>
                <a:t>shots</a:t>
              </a:r>
              <a:r>
                <a:rPr lang="es-ES" sz="1100" dirty="0"/>
                <a:t> on the CCD)</a:t>
              </a:r>
            </a:p>
          </p:txBody>
        </p:sp>
        <p:sp>
          <p:nvSpPr>
            <p:cNvPr id="53" name="Rectángulo 52">
              <a:extLst>
                <a:ext uri="{FF2B5EF4-FFF2-40B4-BE49-F238E27FC236}">
                  <a16:creationId xmlns:a16="http://schemas.microsoft.com/office/drawing/2014/main" id="{0EAD563A-5B05-8EB3-F6F9-08A134F8B1EF}"/>
                </a:ext>
              </a:extLst>
            </p:cNvPr>
            <p:cNvSpPr/>
            <p:nvPr/>
          </p:nvSpPr>
          <p:spPr>
            <a:xfrm>
              <a:off x="4172480" y="3337917"/>
              <a:ext cx="1341186" cy="25768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900" b="1"/>
                <a:t>SPECTRUM ACQUISITION STARTS</a:t>
              </a:r>
            </a:p>
          </p:txBody>
        </p:sp>
        <p:sp>
          <p:nvSpPr>
            <p:cNvPr id="54" name="Rectángulo 53">
              <a:extLst>
                <a:ext uri="{FF2B5EF4-FFF2-40B4-BE49-F238E27FC236}">
                  <a16:creationId xmlns:a16="http://schemas.microsoft.com/office/drawing/2014/main" id="{9D9F307D-B4A6-CAD1-66D4-8C4EC5C1FC51}"/>
                </a:ext>
              </a:extLst>
            </p:cNvPr>
            <p:cNvSpPr/>
            <p:nvPr/>
          </p:nvSpPr>
          <p:spPr>
            <a:xfrm>
              <a:off x="4172480" y="3843860"/>
              <a:ext cx="1341186" cy="257682"/>
            </a:xfrm>
            <a:prstGeom prst="rect">
              <a:avLst/>
            </a:prstGeom>
            <a:noFill/>
            <a:ln w="317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900" b="1">
                  <a:solidFill>
                    <a:schemeClr val="accent2"/>
                  </a:solidFill>
                </a:rPr>
                <a:t>CCD STARTS ACCUMULATING</a:t>
              </a:r>
            </a:p>
          </p:txBody>
        </p:sp>
        <p:sp>
          <p:nvSpPr>
            <p:cNvPr id="55" name="Rectángulo 54">
              <a:extLst>
                <a:ext uri="{FF2B5EF4-FFF2-40B4-BE49-F238E27FC236}">
                  <a16:creationId xmlns:a16="http://schemas.microsoft.com/office/drawing/2014/main" id="{242BADCA-E59A-E984-0951-B3B9AE092046}"/>
                </a:ext>
              </a:extLst>
            </p:cNvPr>
            <p:cNvSpPr/>
            <p:nvPr/>
          </p:nvSpPr>
          <p:spPr>
            <a:xfrm>
              <a:off x="4172480" y="4392404"/>
              <a:ext cx="1341186" cy="25768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900" b="1"/>
                <a:t>INTENSIFIER TUBE GATING #1</a:t>
              </a:r>
            </a:p>
          </p:txBody>
        </p:sp>
        <p:sp>
          <p:nvSpPr>
            <p:cNvPr id="56" name="Rectángulo 55">
              <a:extLst>
                <a:ext uri="{FF2B5EF4-FFF2-40B4-BE49-F238E27FC236}">
                  <a16:creationId xmlns:a16="http://schemas.microsoft.com/office/drawing/2014/main" id="{0C908BEA-1F1F-E958-432B-2DE01AFE8A4F}"/>
                </a:ext>
              </a:extLst>
            </p:cNvPr>
            <p:cNvSpPr/>
            <p:nvPr/>
          </p:nvSpPr>
          <p:spPr>
            <a:xfrm>
              <a:off x="5786973" y="3325411"/>
              <a:ext cx="769550" cy="431937"/>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b="1"/>
                <a:t>LASER FIRES (X10)</a:t>
              </a:r>
            </a:p>
          </p:txBody>
        </p:sp>
        <p:pic>
          <p:nvPicPr>
            <p:cNvPr id="60" name="Picture 2" descr="Panel de peligro - Radiación láser - Rígido">
              <a:extLst>
                <a:ext uri="{FF2B5EF4-FFF2-40B4-BE49-F238E27FC236}">
                  <a16:creationId xmlns:a16="http://schemas.microsoft.com/office/drawing/2014/main" id="{6FD9DE33-35C1-79F3-0717-B523FCD95CFA}"/>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595116" y="3325411"/>
              <a:ext cx="457780" cy="457780"/>
            </a:xfrm>
            <a:prstGeom prst="rect">
              <a:avLst/>
            </a:prstGeom>
            <a:noFill/>
            <a:extLst>
              <a:ext uri="{909E8E84-426E-40DD-AFC4-6F175D3DCCD1}">
                <a14:hiddenFill xmlns:a14="http://schemas.microsoft.com/office/drawing/2010/main">
                  <a:solidFill>
                    <a:srgbClr val="FFFFFF"/>
                  </a:solidFill>
                </a14:hiddenFill>
              </a:ext>
            </a:extLst>
          </p:spPr>
        </p:pic>
        <p:sp>
          <p:nvSpPr>
            <p:cNvPr id="61" name="Rectángulo 60">
              <a:extLst>
                <a:ext uri="{FF2B5EF4-FFF2-40B4-BE49-F238E27FC236}">
                  <a16:creationId xmlns:a16="http://schemas.microsoft.com/office/drawing/2014/main" id="{F6534DE7-376B-48D4-115B-6E13EDCB646C}"/>
                </a:ext>
              </a:extLst>
            </p:cNvPr>
            <p:cNvSpPr/>
            <p:nvPr/>
          </p:nvSpPr>
          <p:spPr>
            <a:xfrm>
              <a:off x="5786973" y="3973759"/>
              <a:ext cx="1227331" cy="257682"/>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b="1">
                  <a:solidFill>
                    <a:srgbClr val="00B050"/>
                  </a:solidFill>
                </a:rPr>
                <a:t>DELAY GENERATOR</a:t>
              </a:r>
            </a:p>
          </p:txBody>
        </p:sp>
        <p:cxnSp>
          <p:nvCxnSpPr>
            <p:cNvPr id="63" name="Conector recto de flecha 62">
              <a:extLst>
                <a:ext uri="{FF2B5EF4-FFF2-40B4-BE49-F238E27FC236}">
                  <a16:creationId xmlns:a16="http://schemas.microsoft.com/office/drawing/2014/main" id="{7099DB66-4772-4E48-0244-46DC276676F0}"/>
                </a:ext>
              </a:extLst>
            </p:cNvPr>
            <p:cNvCxnSpPr>
              <a:cxnSpLocks/>
            </p:cNvCxnSpPr>
            <p:nvPr/>
          </p:nvCxnSpPr>
          <p:spPr>
            <a:xfrm flipH="1">
              <a:off x="5578907" y="4535100"/>
              <a:ext cx="821732"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025" name="Conector recto de flecha 1024">
              <a:extLst>
                <a:ext uri="{FF2B5EF4-FFF2-40B4-BE49-F238E27FC236}">
                  <a16:creationId xmlns:a16="http://schemas.microsoft.com/office/drawing/2014/main" id="{DEF59647-B591-C834-6F6E-BE15B60ADFB9}"/>
                </a:ext>
              </a:extLst>
            </p:cNvPr>
            <p:cNvCxnSpPr>
              <a:cxnSpLocks/>
            </p:cNvCxnSpPr>
            <p:nvPr/>
          </p:nvCxnSpPr>
          <p:spPr>
            <a:xfrm>
              <a:off x="4841454" y="3595598"/>
              <a:ext cx="0" cy="224961"/>
            </a:xfrm>
            <a:prstGeom prst="straightConnector1">
              <a:avLst/>
            </a:prstGeom>
            <a:ln w="47625">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027" name="Conector recto de flecha 1026">
              <a:extLst>
                <a:ext uri="{FF2B5EF4-FFF2-40B4-BE49-F238E27FC236}">
                  <a16:creationId xmlns:a16="http://schemas.microsoft.com/office/drawing/2014/main" id="{FC2D68A8-3A95-C7E8-CE69-4DEA4E5AD2CE}"/>
                </a:ext>
              </a:extLst>
            </p:cNvPr>
            <p:cNvCxnSpPr>
              <a:cxnSpLocks/>
            </p:cNvCxnSpPr>
            <p:nvPr/>
          </p:nvCxnSpPr>
          <p:spPr>
            <a:xfrm>
              <a:off x="6418006" y="3742291"/>
              <a:ext cx="0" cy="224961"/>
            </a:xfrm>
            <a:prstGeom prst="straightConnector1">
              <a:avLst/>
            </a:prstGeom>
            <a:ln w="47625">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031" name="CuadroTexto 1030">
              <a:extLst>
                <a:ext uri="{FF2B5EF4-FFF2-40B4-BE49-F238E27FC236}">
                  <a16:creationId xmlns:a16="http://schemas.microsoft.com/office/drawing/2014/main" id="{D7274CAE-352B-FCCE-81C0-EC3F2A1C5653}"/>
                </a:ext>
              </a:extLst>
            </p:cNvPr>
            <p:cNvSpPr txBox="1"/>
            <p:nvPr/>
          </p:nvSpPr>
          <p:spPr>
            <a:xfrm>
              <a:off x="5731591" y="4353937"/>
              <a:ext cx="748923" cy="230832"/>
            </a:xfrm>
            <a:prstGeom prst="rect">
              <a:avLst/>
            </a:prstGeom>
            <a:noFill/>
          </p:spPr>
          <p:txBody>
            <a:bodyPr wrap="none" rtlCol="0">
              <a:spAutoFit/>
            </a:bodyPr>
            <a:lstStyle/>
            <a:p>
              <a:r>
                <a:rPr lang="es-ES" sz="900" b="1">
                  <a:solidFill>
                    <a:srgbClr val="00B050"/>
                  </a:solidFill>
                </a:rPr>
                <a:t>TRIGGER #1</a:t>
              </a:r>
            </a:p>
          </p:txBody>
        </p:sp>
        <p:cxnSp>
          <p:nvCxnSpPr>
            <p:cNvPr id="1033" name="Conector recto de flecha 1032">
              <a:extLst>
                <a:ext uri="{FF2B5EF4-FFF2-40B4-BE49-F238E27FC236}">
                  <a16:creationId xmlns:a16="http://schemas.microsoft.com/office/drawing/2014/main" id="{D3F1E42A-C0F4-A0F2-9412-4490DE2A9C74}"/>
                </a:ext>
              </a:extLst>
            </p:cNvPr>
            <p:cNvCxnSpPr>
              <a:cxnSpLocks/>
            </p:cNvCxnSpPr>
            <p:nvPr/>
          </p:nvCxnSpPr>
          <p:spPr>
            <a:xfrm>
              <a:off x="4841454" y="4118960"/>
              <a:ext cx="0" cy="224961"/>
            </a:xfrm>
            <a:prstGeom prst="straightConnector1">
              <a:avLst/>
            </a:prstGeom>
            <a:ln w="47625">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036" name="Rectángulo 1035">
              <a:extLst>
                <a:ext uri="{FF2B5EF4-FFF2-40B4-BE49-F238E27FC236}">
                  <a16:creationId xmlns:a16="http://schemas.microsoft.com/office/drawing/2014/main" id="{522873D0-EE30-6D55-57EE-D9E1D025CF8D}"/>
                </a:ext>
              </a:extLst>
            </p:cNvPr>
            <p:cNvSpPr/>
            <p:nvPr/>
          </p:nvSpPr>
          <p:spPr>
            <a:xfrm>
              <a:off x="4182536" y="5420820"/>
              <a:ext cx="1341186" cy="25768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900" b="1"/>
                <a:t>INTENSIFIER TUBE GATING #10</a:t>
              </a:r>
            </a:p>
          </p:txBody>
        </p:sp>
        <p:cxnSp>
          <p:nvCxnSpPr>
            <p:cNvPr id="1038" name="Conector recto de flecha 1037">
              <a:extLst>
                <a:ext uri="{FF2B5EF4-FFF2-40B4-BE49-F238E27FC236}">
                  <a16:creationId xmlns:a16="http://schemas.microsoft.com/office/drawing/2014/main" id="{F8FD703C-E7EF-2E26-203F-AB7611E063FA}"/>
                </a:ext>
              </a:extLst>
            </p:cNvPr>
            <p:cNvCxnSpPr>
              <a:cxnSpLocks/>
            </p:cNvCxnSpPr>
            <p:nvPr/>
          </p:nvCxnSpPr>
          <p:spPr>
            <a:xfrm flipH="1">
              <a:off x="5578907" y="5542794"/>
              <a:ext cx="821732"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041" name="CuadroTexto 1040">
              <a:extLst>
                <a:ext uri="{FF2B5EF4-FFF2-40B4-BE49-F238E27FC236}">
                  <a16:creationId xmlns:a16="http://schemas.microsoft.com/office/drawing/2014/main" id="{65D0204D-1A5D-6299-9950-F74D7C2A5264}"/>
                </a:ext>
              </a:extLst>
            </p:cNvPr>
            <p:cNvSpPr txBox="1"/>
            <p:nvPr/>
          </p:nvSpPr>
          <p:spPr>
            <a:xfrm>
              <a:off x="5690427" y="5367726"/>
              <a:ext cx="806631" cy="230832"/>
            </a:xfrm>
            <a:prstGeom prst="rect">
              <a:avLst/>
            </a:prstGeom>
            <a:noFill/>
          </p:spPr>
          <p:txBody>
            <a:bodyPr wrap="none" rtlCol="0">
              <a:spAutoFit/>
            </a:bodyPr>
            <a:lstStyle/>
            <a:p>
              <a:r>
                <a:rPr lang="es-ES" sz="900" b="1">
                  <a:solidFill>
                    <a:srgbClr val="00B050"/>
                  </a:solidFill>
                </a:rPr>
                <a:t>TRIGGER #10</a:t>
              </a:r>
            </a:p>
          </p:txBody>
        </p:sp>
        <p:cxnSp>
          <p:nvCxnSpPr>
            <p:cNvPr id="1043" name="Conector recto 1042">
              <a:extLst>
                <a:ext uri="{FF2B5EF4-FFF2-40B4-BE49-F238E27FC236}">
                  <a16:creationId xmlns:a16="http://schemas.microsoft.com/office/drawing/2014/main" id="{E77A9261-1B51-178B-859C-21514529BDA5}"/>
                </a:ext>
              </a:extLst>
            </p:cNvPr>
            <p:cNvCxnSpPr>
              <a:cxnSpLocks/>
              <a:stCxn id="61" idx="2"/>
            </p:cNvCxnSpPr>
            <p:nvPr/>
          </p:nvCxnSpPr>
          <p:spPr>
            <a:xfrm>
              <a:off x="6400639" y="4231441"/>
              <a:ext cx="5026" cy="333458"/>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045" name="Conector recto 1044">
              <a:extLst>
                <a:ext uri="{FF2B5EF4-FFF2-40B4-BE49-F238E27FC236}">
                  <a16:creationId xmlns:a16="http://schemas.microsoft.com/office/drawing/2014/main" id="{9D8BC9BF-69BF-3CC9-B977-C14AFB995A47}"/>
                </a:ext>
              </a:extLst>
            </p:cNvPr>
            <p:cNvCxnSpPr>
              <a:cxnSpLocks/>
            </p:cNvCxnSpPr>
            <p:nvPr/>
          </p:nvCxnSpPr>
          <p:spPr>
            <a:xfrm>
              <a:off x="6405665" y="4562912"/>
              <a:ext cx="0" cy="894745"/>
            </a:xfrm>
            <a:prstGeom prst="line">
              <a:avLst/>
            </a:prstGeom>
            <a:ln>
              <a:solidFill>
                <a:schemeClr val="accent6"/>
              </a:solidFill>
              <a:prstDash val="sysDot"/>
            </a:ln>
          </p:spPr>
          <p:style>
            <a:lnRef idx="2">
              <a:schemeClr val="accent1"/>
            </a:lnRef>
            <a:fillRef idx="0">
              <a:schemeClr val="accent1"/>
            </a:fillRef>
            <a:effectRef idx="1">
              <a:schemeClr val="accent1"/>
            </a:effectRef>
            <a:fontRef idx="minor">
              <a:schemeClr val="tx1"/>
            </a:fontRef>
          </p:style>
        </p:cxnSp>
        <p:cxnSp>
          <p:nvCxnSpPr>
            <p:cNvPr id="1046" name="Conector recto 1045">
              <a:extLst>
                <a:ext uri="{FF2B5EF4-FFF2-40B4-BE49-F238E27FC236}">
                  <a16:creationId xmlns:a16="http://schemas.microsoft.com/office/drawing/2014/main" id="{2EDE9F1B-661A-AD35-1D8F-86997D2473D7}"/>
                </a:ext>
              </a:extLst>
            </p:cNvPr>
            <p:cNvCxnSpPr/>
            <p:nvPr/>
          </p:nvCxnSpPr>
          <p:spPr>
            <a:xfrm>
              <a:off x="6408237" y="5275224"/>
              <a:ext cx="0" cy="26757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049" name="Conector recto 1048">
              <a:extLst>
                <a:ext uri="{FF2B5EF4-FFF2-40B4-BE49-F238E27FC236}">
                  <a16:creationId xmlns:a16="http://schemas.microsoft.com/office/drawing/2014/main" id="{D809AE68-04BD-194D-DE20-6EC3C922C1EE}"/>
                </a:ext>
              </a:extLst>
            </p:cNvPr>
            <p:cNvCxnSpPr>
              <a:cxnSpLocks/>
            </p:cNvCxnSpPr>
            <p:nvPr/>
          </p:nvCxnSpPr>
          <p:spPr>
            <a:xfrm>
              <a:off x="4841454" y="4693539"/>
              <a:ext cx="0" cy="679217"/>
            </a:xfrm>
            <a:prstGeom prst="line">
              <a:avLst/>
            </a:prstGeom>
            <a:ln>
              <a:solidFill>
                <a:schemeClr val="accent2"/>
              </a:solidFill>
              <a:prstDash val="sysDot"/>
            </a:ln>
          </p:spPr>
          <p:style>
            <a:lnRef idx="2">
              <a:schemeClr val="accent1"/>
            </a:lnRef>
            <a:fillRef idx="0">
              <a:schemeClr val="accent1"/>
            </a:fillRef>
            <a:effectRef idx="1">
              <a:schemeClr val="accent1"/>
            </a:effectRef>
            <a:fontRef idx="minor">
              <a:schemeClr val="tx1"/>
            </a:fontRef>
          </p:style>
        </p:cxnSp>
        <p:sp>
          <p:nvSpPr>
            <p:cNvPr id="1050" name="CuadroTexto 1049">
              <a:extLst>
                <a:ext uri="{FF2B5EF4-FFF2-40B4-BE49-F238E27FC236}">
                  <a16:creationId xmlns:a16="http://schemas.microsoft.com/office/drawing/2014/main" id="{92E2D664-9F7D-F7D1-C4F7-D93A2BEE1215}"/>
                </a:ext>
              </a:extLst>
            </p:cNvPr>
            <p:cNvSpPr txBox="1"/>
            <p:nvPr/>
          </p:nvSpPr>
          <p:spPr>
            <a:xfrm>
              <a:off x="5021501" y="4911624"/>
              <a:ext cx="1165474" cy="276999"/>
            </a:xfrm>
            <a:prstGeom prst="rect">
              <a:avLst/>
            </a:prstGeom>
            <a:noFill/>
          </p:spPr>
          <p:txBody>
            <a:bodyPr wrap="square" rtlCol="0">
              <a:spAutoFit/>
            </a:bodyPr>
            <a:lstStyle/>
            <a:p>
              <a:r>
                <a:rPr lang="es-ES" sz="1200" b="1">
                  <a:solidFill>
                    <a:schemeClr val="accent4">
                      <a:lumMod val="75000"/>
                    </a:schemeClr>
                  </a:solidFill>
                </a:rPr>
                <a:t>10 COADDS</a:t>
              </a:r>
            </a:p>
          </p:txBody>
        </p:sp>
        <p:sp>
          <p:nvSpPr>
            <p:cNvPr id="1051" name="Rectángulo 1050">
              <a:extLst>
                <a:ext uri="{FF2B5EF4-FFF2-40B4-BE49-F238E27FC236}">
                  <a16:creationId xmlns:a16="http://schemas.microsoft.com/office/drawing/2014/main" id="{64B397CC-BEF0-4747-CEB3-A45789C79B9B}"/>
                </a:ext>
              </a:extLst>
            </p:cNvPr>
            <p:cNvSpPr/>
            <p:nvPr/>
          </p:nvSpPr>
          <p:spPr>
            <a:xfrm>
              <a:off x="4182536" y="5924399"/>
              <a:ext cx="1341186" cy="257682"/>
            </a:xfrm>
            <a:prstGeom prst="rect">
              <a:avLst/>
            </a:prstGeom>
            <a:noFill/>
            <a:ln w="317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900" b="1">
                  <a:solidFill>
                    <a:schemeClr val="accent2"/>
                  </a:solidFill>
                </a:rPr>
                <a:t>CCD READOUT</a:t>
              </a:r>
            </a:p>
          </p:txBody>
        </p:sp>
        <p:cxnSp>
          <p:nvCxnSpPr>
            <p:cNvPr id="1052" name="Conector recto de flecha 1051">
              <a:extLst>
                <a:ext uri="{FF2B5EF4-FFF2-40B4-BE49-F238E27FC236}">
                  <a16:creationId xmlns:a16="http://schemas.microsoft.com/office/drawing/2014/main" id="{BDD87517-D838-CF2C-CD89-A8D2AA7EE13A}"/>
                </a:ext>
              </a:extLst>
            </p:cNvPr>
            <p:cNvCxnSpPr>
              <a:cxnSpLocks/>
            </p:cNvCxnSpPr>
            <p:nvPr/>
          </p:nvCxnSpPr>
          <p:spPr>
            <a:xfrm>
              <a:off x="4836357" y="5678502"/>
              <a:ext cx="0" cy="224961"/>
            </a:xfrm>
            <a:prstGeom prst="straightConnector1">
              <a:avLst/>
            </a:prstGeom>
            <a:ln w="47625">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053" name="Rectángulo 1052">
              <a:extLst>
                <a:ext uri="{FF2B5EF4-FFF2-40B4-BE49-F238E27FC236}">
                  <a16:creationId xmlns:a16="http://schemas.microsoft.com/office/drawing/2014/main" id="{7A3FD80C-2B86-75BD-E246-4BBC3657DFE2}"/>
                </a:ext>
              </a:extLst>
            </p:cNvPr>
            <p:cNvSpPr/>
            <p:nvPr/>
          </p:nvSpPr>
          <p:spPr>
            <a:xfrm>
              <a:off x="4177391" y="6412400"/>
              <a:ext cx="1341186" cy="25768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900" b="1"/>
                <a:t>SPECTRUM ACQUIRED</a:t>
              </a:r>
            </a:p>
          </p:txBody>
        </p:sp>
        <p:cxnSp>
          <p:nvCxnSpPr>
            <p:cNvPr id="1054" name="Conector recto de flecha 1053">
              <a:extLst>
                <a:ext uri="{FF2B5EF4-FFF2-40B4-BE49-F238E27FC236}">
                  <a16:creationId xmlns:a16="http://schemas.microsoft.com/office/drawing/2014/main" id="{1A7FE617-4ECF-4CEF-CB07-3024911D1572}"/>
                </a:ext>
              </a:extLst>
            </p:cNvPr>
            <p:cNvCxnSpPr>
              <a:cxnSpLocks/>
            </p:cNvCxnSpPr>
            <p:nvPr/>
          </p:nvCxnSpPr>
          <p:spPr>
            <a:xfrm>
              <a:off x="4836357" y="6182081"/>
              <a:ext cx="0" cy="224961"/>
            </a:xfrm>
            <a:prstGeom prst="straightConnector1">
              <a:avLst/>
            </a:prstGeom>
            <a:ln w="47625">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cxnSp>
        <p:nvCxnSpPr>
          <p:cNvPr id="29" name="Connecteur droit avec flèche 28"/>
          <p:cNvCxnSpPr>
            <a:stCxn id="58" idx="3"/>
          </p:cNvCxnSpPr>
          <p:nvPr/>
        </p:nvCxnSpPr>
        <p:spPr>
          <a:xfrm flipV="1">
            <a:off x="4787027" y="1327288"/>
            <a:ext cx="289262" cy="1"/>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a:stCxn id="58" idx="3"/>
          </p:cNvCxnSpPr>
          <p:nvPr/>
        </p:nvCxnSpPr>
        <p:spPr>
          <a:xfrm>
            <a:off x="4787027" y="1327289"/>
            <a:ext cx="270477" cy="1273934"/>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a:stCxn id="59" idx="3"/>
          </p:cNvCxnSpPr>
          <p:nvPr/>
        </p:nvCxnSpPr>
        <p:spPr>
          <a:xfrm>
            <a:off x="4827825" y="3081462"/>
            <a:ext cx="245567" cy="1224743"/>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CA2F942-D659-DEDB-DD49-23FC5ACF10FA}"/>
              </a:ext>
            </a:extLst>
          </p:cNvPr>
          <p:cNvSpPr txBox="1"/>
          <p:nvPr/>
        </p:nvSpPr>
        <p:spPr>
          <a:xfrm>
            <a:off x="7153385" y="5526708"/>
            <a:ext cx="2509771"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a:ea typeface="Calibri"/>
                <a:cs typeface="Calibri"/>
              </a:rPr>
              <a:t>3 distinct spectral ranges:</a:t>
            </a:r>
          </a:p>
          <a:p>
            <a:pPr algn="r"/>
            <a:r>
              <a:rPr lang="en-US" sz="1400">
                <a:ea typeface="Calibri"/>
                <a:cs typeface="Calibri"/>
              </a:rPr>
              <a:t>-Green (532 – 620 nm)</a:t>
            </a:r>
            <a:endParaRPr lang="en-US">
              <a:ea typeface="Calibri"/>
              <a:cs typeface="Calibri"/>
            </a:endParaRPr>
          </a:p>
          <a:p>
            <a:pPr algn="r"/>
            <a:r>
              <a:rPr lang="en-US" sz="1400">
                <a:ea typeface="Calibri"/>
                <a:cs typeface="Calibri"/>
              </a:rPr>
              <a:t>-Orange (620 – 712 nm)</a:t>
            </a:r>
            <a:endParaRPr lang="en-US">
              <a:ea typeface="Calibri"/>
              <a:cs typeface="Calibri"/>
            </a:endParaRPr>
          </a:p>
          <a:p>
            <a:pPr algn="r"/>
            <a:r>
              <a:rPr lang="en-US" sz="1400">
                <a:ea typeface="Calibri"/>
                <a:cs typeface="Calibri"/>
              </a:rPr>
              <a:t>-Red (712 – 853 nm)</a:t>
            </a:r>
          </a:p>
          <a:p>
            <a:pPr algn="r"/>
            <a:r>
              <a:rPr lang="en-US" sz="1400">
                <a:ea typeface="Calibri"/>
                <a:cs typeface="Calibri"/>
              </a:rPr>
              <a:t>--&gt; stitched together in pipeline</a:t>
            </a:r>
          </a:p>
        </p:txBody>
      </p:sp>
      <p:cxnSp>
        <p:nvCxnSpPr>
          <p:cNvPr id="22" name="Connecteur droit avec flèche 65">
            <a:extLst>
              <a:ext uri="{FF2B5EF4-FFF2-40B4-BE49-F238E27FC236}">
                <a16:creationId xmlns:a16="http://schemas.microsoft.com/office/drawing/2014/main" id="{CCBF9682-A6C2-2AEB-743C-7BD560CBD36D}"/>
              </a:ext>
            </a:extLst>
          </p:cNvPr>
          <p:cNvCxnSpPr>
            <a:cxnSpLocks/>
          </p:cNvCxnSpPr>
          <p:nvPr/>
        </p:nvCxnSpPr>
        <p:spPr>
          <a:xfrm>
            <a:off x="8540843" y="3582874"/>
            <a:ext cx="1089674" cy="1042189"/>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laceholder 22">
            <a:extLst>
              <a:ext uri="{FF2B5EF4-FFF2-40B4-BE49-F238E27FC236}">
                <a16:creationId xmlns:a16="http://schemas.microsoft.com/office/drawing/2014/main" id="{35DBE4D0-8FA8-B168-D505-067D0C0671F4}"/>
              </a:ext>
            </a:extLst>
          </p:cNvPr>
          <p:cNvSpPr>
            <a:spLocks noGrp="1"/>
          </p:cNvSpPr>
          <p:nvPr>
            <p:ph type="sldNum" sz="quarter" idx="12"/>
          </p:nvPr>
        </p:nvSpPr>
        <p:spPr/>
        <p:txBody>
          <a:bodyPr/>
          <a:lstStyle/>
          <a:p>
            <a:fld id="{1D74EC52-CE89-4FF8-8D79-358BA46EB675}" type="slidenum">
              <a:rPr lang="fr-FR" smtClean="0"/>
              <a:t>5</a:t>
            </a:fld>
            <a:endParaRPr lang="en-US"/>
          </a:p>
        </p:txBody>
      </p:sp>
      <p:pic>
        <p:nvPicPr>
          <p:cNvPr id="24" name="Image 2">
            <a:extLst>
              <a:ext uri="{FF2B5EF4-FFF2-40B4-BE49-F238E27FC236}">
                <a16:creationId xmlns:a16="http://schemas.microsoft.com/office/drawing/2014/main" id="{34269A0A-44B3-4E76-6527-E9B2560931B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4077" y="4163592"/>
            <a:ext cx="2753020" cy="2675251"/>
          </a:xfrm>
          <a:prstGeom prst="rect">
            <a:avLst/>
          </a:prstGeom>
        </p:spPr>
      </p:pic>
      <p:pic>
        <p:nvPicPr>
          <p:cNvPr id="26" name="Image 3">
            <a:extLst>
              <a:ext uri="{FF2B5EF4-FFF2-40B4-BE49-F238E27FC236}">
                <a16:creationId xmlns:a16="http://schemas.microsoft.com/office/drawing/2014/main" id="{28B095BC-E4B8-34C4-B5DA-2054C6868DB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248367" y="4717706"/>
            <a:ext cx="2247900" cy="1937105"/>
          </a:xfrm>
          <a:prstGeom prst="rect">
            <a:avLst/>
          </a:prstGeom>
          <a:ln>
            <a:solidFill>
              <a:schemeClr val="tx1"/>
            </a:solidFill>
          </a:ln>
        </p:spPr>
      </p:pic>
      <p:sp>
        <p:nvSpPr>
          <p:cNvPr id="27" name="TextBox 20">
            <a:extLst>
              <a:ext uri="{FF2B5EF4-FFF2-40B4-BE49-F238E27FC236}">
                <a16:creationId xmlns:a16="http://schemas.microsoft.com/office/drawing/2014/main" id="{ABE15AB0-8318-5AE7-C30E-06570C17A25E}"/>
              </a:ext>
            </a:extLst>
          </p:cNvPr>
          <p:cNvSpPr txBox="1"/>
          <p:nvPr/>
        </p:nvSpPr>
        <p:spPr>
          <a:xfrm>
            <a:off x="4568976" y="5736787"/>
            <a:ext cx="211756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The footprint covers several mineral grains, spectra may present mixed features.</a:t>
            </a:r>
          </a:p>
        </p:txBody>
      </p:sp>
      <p:sp>
        <p:nvSpPr>
          <p:cNvPr id="30" name="Rectangle 29">
            <a:extLst>
              <a:ext uri="{FF2B5EF4-FFF2-40B4-BE49-F238E27FC236}">
                <a16:creationId xmlns:a16="http://schemas.microsoft.com/office/drawing/2014/main" id="{83F37352-0760-3865-277B-6CACC2EED39F}"/>
              </a:ext>
            </a:extLst>
          </p:cNvPr>
          <p:cNvSpPr/>
          <p:nvPr/>
        </p:nvSpPr>
        <p:spPr>
          <a:xfrm>
            <a:off x="8894877" y="49638"/>
            <a:ext cx="3200399" cy="349175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0968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02208"/>
            <a:ext cx="8881188" cy="2755485"/>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102515"/>
            <a:ext cx="8201469" cy="2768183"/>
          </a:xfrm>
          <a:prstGeom prst="rect">
            <a:avLst/>
          </a:prstGeom>
        </p:spPr>
      </p:pic>
      <p:sp>
        <p:nvSpPr>
          <p:cNvPr id="5" name="TextBox 4">
            <a:extLst>
              <a:ext uri="{FF2B5EF4-FFF2-40B4-BE49-F238E27FC236}">
                <a16:creationId xmlns:a16="http://schemas.microsoft.com/office/drawing/2014/main" id="{329FC88D-0183-C20B-46C6-0EC4B1ECCA3B}"/>
              </a:ext>
            </a:extLst>
          </p:cNvPr>
          <p:cNvSpPr txBox="1"/>
          <p:nvPr/>
        </p:nvSpPr>
        <p:spPr>
          <a:xfrm>
            <a:off x="203226" y="145901"/>
            <a:ext cx="11078306"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Some statistics on Raman instrument use</a:t>
            </a:r>
            <a:br>
              <a:rPr lang="en-US" sz="2800">
                <a:ea typeface="Calibri"/>
                <a:cs typeface="Calibri"/>
              </a:rPr>
            </a:br>
            <a:r>
              <a:rPr lang="en-US" sz="2000">
                <a:ea typeface="Calibri"/>
                <a:cs typeface="Calibri"/>
              </a:rPr>
              <a:t>Two main kinds of targets: </a:t>
            </a:r>
            <a:r>
              <a:rPr lang="en-US" sz="2000" err="1">
                <a:ea typeface="Calibri"/>
                <a:cs typeface="Calibri"/>
              </a:rPr>
              <a:t>SuperCam</a:t>
            </a:r>
            <a:r>
              <a:rPr lang="en-US" sz="2000">
                <a:ea typeface="Calibri"/>
                <a:cs typeface="Calibri"/>
              </a:rPr>
              <a:t> Calibration Targets (SCCTs, 6 of them for Raman) and Mars targets (Natural surfaces or Abraded Patches)</a:t>
            </a:r>
          </a:p>
        </p:txBody>
      </p:sp>
      <p:sp>
        <p:nvSpPr>
          <p:cNvPr id="7" name="TextBox 6">
            <a:extLst>
              <a:ext uri="{FF2B5EF4-FFF2-40B4-BE49-F238E27FC236}">
                <a16:creationId xmlns:a16="http://schemas.microsoft.com/office/drawing/2014/main" id="{249693CC-11E1-618C-0CC0-7AA4C5B621A9}"/>
              </a:ext>
            </a:extLst>
          </p:cNvPr>
          <p:cNvSpPr txBox="1"/>
          <p:nvPr/>
        </p:nvSpPr>
        <p:spPr>
          <a:xfrm>
            <a:off x="9013408" y="1293923"/>
            <a:ext cx="295611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Frequency of observations and number of spectra per category of targets (up to sol 1365)</a:t>
            </a:r>
          </a:p>
          <a:p>
            <a:endParaRPr lang="en-US">
              <a:ea typeface="Calibri"/>
              <a:cs typeface="Calibri"/>
            </a:endParaRPr>
          </a:p>
          <a:p>
            <a:r>
              <a:rPr lang="en-US">
                <a:ea typeface="Calibri"/>
                <a:cs typeface="Calibri"/>
              </a:rPr>
              <a:t>SCCTs are observed regularly for instrument calibration and/or target monitoring (see next slide).</a:t>
            </a:r>
          </a:p>
        </p:txBody>
      </p:sp>
      <p:sp>
        <p:nvSpPr>
          <p:cNvPr id="8" name="TextBox 7">
            <a:extLst>
              <a:ext uri="{FF2B5EF4-FFF2-40B4-BE49-F238E27FC236}">
                <a16:creationId xmlns:a16="http://schemas.microsoft.com/office/drawing/2014/main" id="{66587951-DD3B-2324-EC58-C5E5863822D7}"/>
              </a:ext>
            </a:extLst>
          </p:cNvPr>
          <p:cNvSpPr txBox="1"/>
          <p:nvPr/>
        </p:nvSpPr>
        <p:spPr>
          <a:xfrm>
            <a:off x="8385879" y="4106599"/>
            <a:ext cx="358364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Distance of targets (focus position in mm)</a:t>
            </a:r>
          </a:p>
          <a:p>
            <a:endParaRPr lang="en-US">
              <a:ea typeface="Calibri"/>
              <a:cs typeface="Calibri"/>
            </a:endParaRPr>
          </a:p>
          <a:p>
            <a:r>
              <a:rPr lang="en-US">
                <a:ea typeface="Calibri"/>
                <a:cs typeface="Calibri"/>
              </a:rPr>
              <a:t>SCCTs are at 1.6 m (one focus sweep on the TAPAG_SCCT).</a:t>
            </a:r>
          </a:p>
          <a:p>
            <a:r>
              <a:rPr lang="en-US">
                <a:ea typeface="Calibri"/>
                <a:cs typeface="Calibri"/>
              </a:rPr>
              <a:t>Abraded patches are typically closer to the rover (need access with robotic arm).</a:t>
            </a:r>
          </a:p>
        </p:txBody>
      </p:sp>
      <p:sp>
        <p:nvSpPr>
          <p:cNvPr id="3" name="Slide Number Placeholder 2">
            <a:extLst>
              <a:ext uri="{FF2B5EF4-FFF2-40B4-BE49-F238E27FC236}">
                <a16:creationId xmlns:a16="http://schemas.microsoft.com/office/drawing/2014/main" id="{D66E0497-07E7-D1F6-89D3-9293ADDF6568}"/>
              </a:ext>
            </a:extLst>
          </p:cNvPr>
          <p:cNvSpPr>
            <a:spLocks noGrp="1"/>
          </p:cNvSpPr>
          <p:nvPr>
            <p:ph type="sldNum" sz="quarter" idx="12"/>
          </p:nvPr>
        </p:nvSpPr>
        <p:spPr/>
        <p:txBody>
          <a:bodyPr/>
          <a:lstStyle/>
          <a:p>
            <a:fld id="{1D74EC52-CE89-4FF8-8D79-358BA46EB675}" type="slidenum">
              <a:rPr lang="fr-FR" smtClean="0"/>
              <a:t>6</a:t>
            </a:fld>
            <a:endParaRPr lang="en-US"/>
          </a:p>
        </p:txBody>
      </p:sp>
    </p:spTree>
    <p:extLst>
      <p:ext uri="{BB962C8B-B14F-4D97-AF65-F5344CB8AC3E}">
        <p14:creationId xmlns:p14="http://schemas.microsoft.com/office/powerpoint/2010/main" val="3180229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CE7644-4F55-6E54-9EAF-E54F0D26281B}"/>
              </a:ext>
            </a:extLst>
          </p:cNvPr>
          <p:cNvSpPr txBox="1"/>
          <p:nvPr/>
        </p:nvSpPr>
        <p:spPr>
          <a:xfrm>
            <a:off x="333042" y="4446847"/>
            <a:ext cx="93501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t>SuperCam calibration target (SCCT, Manrique et al. 2020, Cousin et al. 2022, Madariaga et al. 2022) soon after its arrival on mars (left). Examples of Raman spectra acquired on the SCCT (right), from Lopez-Reyes et al., sub. (1000 sols). All spectra are normalized and baseline subtracted.</a:t>
            </a:r>
            <a:endParaRPr lang="en-US" dirty="0">
              <a:ea typeface="Calibri" panose="020F0502020204030204"/>
              <a:cs typeface="Calibri" panose="020F0502020204030204"/>
            </a:endParaRPr>
          </a:p>
        </p:txBody>
      </p:sp>
      <p:sp>
        <p:nvSpPr>
          <p:cNvPr id="5" name="TextBox 4">
            <a:extLst>
              <a:ext uri="{FF2B5EF4-FFF2-40B4-BE49-F238E27FC236}">
                <a16:creationId xmlns:a16="http://schemas.microsoft.com/office/drawing/2014/main" id="{0904279B-5F14-94CB-94B9-B35287AD9651}"/>
              </a:ext>
            </a:extLst>
          </p:cNvPr>
          <p:cNvSpPr txBox="1"/>
          <p:nvPr/>
        </p:nvSpPr>
        <p:spPr>
          <a:xfrm>
            <a:off x="203226" y="145901"/>
            <a:ext cx="1107830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mj-lt"/>
                <a:ea typeface="Calibri"/>
                <a:cs typeface="Calibri"/>
              </a:rPr>
              <a:t>SuperCam Calibration Targets (SCCTs) &amp; corresponding Raman spectra</a:t>
            </a:r>
          </a:p>
        </p:txBody>
      </p:sp>
      <p:grpSp>
        <p:nvGrpSpPr>
          <p:cNvPr id="13" name="Grupo 12">
            <a:extLst>
              <a:ext uri="{FF2B5EF4-FFF2-40B4-BE49-F238E27FC236}">
                <a16:creationId xmlns:a16="http://schemas.microsoft.com/office/drawing/2014/main" id="{35702CEA-0EED-1869-65B9-B7B46A1C53E8}"/>
              </a:ext>
            </a:extLst>
          </p:cNvPr>
          <p:cNvGrpSpPr/>
          <p:nvPr/>
        </p:nvGrpSpPr>
        <p:grpSpPr>
          <a:xfrm>
            <a:off x="333042" y="668243"/>
            <a:ext cx="9350194" cy="3786575"/>
            <a:chOff x="800499" y="926102"/>
            <a:chExt cx="10314708" cy="4177177"/>
          </a:xfrm>
        </p:grpSpPr>
        <p:pic>
          <p:nvPicPr>
            <p:cNvPr id="6" name="Imagen 5">
              <a:extLst>
                <a:ext uri="{FF2B5EF4-FFF2-40B4-BE49-F238E27FC236}">
                  <a16:creationId xmlns:a16="http://schemas.microsoft.com/office/drawing/2014/main" id="{8B42B912-E67C-95D1-10AC-73C9A5B76A7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0499" y="926102"/>
              <a:ext cx="10314708" cy="4177177"/>
            </a:xfrm>
            <a:prstGeom prst="rect">
              <a:avLst/>
            </a:prstGeom>
          </p:spPr>
        </p:pic>
        <p:sp>
          <p:nvSpPr>
            <p:cNvPr id="7" name="Hexágono 6">
              <a:extLst>
                <a:ext uri="{FF2B5EF4-FFF2-40B4-BE49-F238E27FC236}">
                  <a16:creationId xmlns:a16="http://schemas.microsoft.com/office/drawing/2014/main" id="{A4892150-C688-FF26-D4D0-DAA619BE6FA8}"/>
                </a:ext>
              </a:extLst>
            </p:cNvPr>
            <p:cNvSpPr/>
            <p:nvPr/>
          </p:nvSpPr>
          <p:spPr>
            <a:xfrm>
              <a:off x="3818797" y="1749916"/>
              <a:ext cx="410303" cy="333861"/>
            </a:xfrm>
            <a:prstGeom prst="hexagon">
              <a:avLst/>
            </a:prstGeom>
            <a:noFill/>
            <a:ln w="349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Hexágono 7">
              <a:extLst>
                <a:ext uri="{FF2B5EF4-FFF2-40B4-BE49-F238E27FC236}">
                  <a16:creationId xmlns:a16="http://schemas.microsoft.com/office/drawing/2014/main" id="{AB0DEC4F-2F9E-959F-5B83-CE8620883C62}"/>
                </a:ext>
              </a:extLst>
            </p:cNvPr>
            <p:cNvSpPr/>
            <p:nvPr/>
          </p:nvSpPr>
          <p:spPr>
            <a:xfrm>
              <a:off x="2643558" y="2271592"/>
              <a:ext cx="410303" cy="333861"/>
            </a:xfrm>
            <a:prstGeom prst="hexagon">
              <a:avLst/>
            </a:prstGeom>
            <a:noFill/>
            <a:ln w="349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Hexágono 8">
              <a:extLst>
                <a:ext uri="{FF2B5EF4-FFF2-40B4-BE49-F238E27FC236}">
                  <a16:creationId xmlns:a16="http://schemas.microsoft.com/office/drawing/2014/main" id="{D782A5FF-2143-150A-8AB4-5B8400A3BB0F}"/>
                </a:ext>
              </a:extLst>
            </p:cNvPr>
            <p:cNvSpPr/>
            <p:nvPr/>
          </p:nvSpPr>
          <p:spPr>
            <a:xfrm>
              <a:off x="1716099" y="2271591"/>
              <a:ext cx="410303" cy="333861"/>
            </a:xfrm>
            <a:prstGeom prst="hexagon">
              <a:avLst/>
            </a:prstGeom>
            <a:noFill/>
            <a:ln w="3492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Hexágono 9">
              <a:extLst>
                <a:ext uri="{FF2B5EF4-FFF2-40B4-BE49-F238E27FC236}">
                  <a16:creationId xmlns:a16="http://schemas.microsoft.com/office/drawing/2014/main" id="{B3EFFA2A-7A78-E65F-9A94-EC3D1980B9A0}"/>
                </a:ext>
              </a:extLst>
            </p:cNvPr>
            <p:cNvSpPr/>
            <p:nvPr/>
          </p:nvSpPr>
          <p:spPr>
            <a:xfrm>
              <a:off x="3578477" y="2265475"/>
              <a:ext cx="410303" cy="333861"/>
            </a:xfrm>
            <a:prstGeom prst="hexagon">
              <a:avLst/>
            </a:prstGeom>
            <a:noFill/>
            <a:ln w="3492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Hexágono 10">
              <a:extLst>
                <a:ext uri="{FF2B5EF4-FFF2-40B4-BE49-F238E27FC236}">
                  <a16:creationId xmlns:a16="http://schemas.microsoft.com/office/drawing/2014/main" id="{A0BAC96B-37B0-A3E7-C896-90028DD822E0}"/>
                </a:ext>
              </a:extLst>
            </p:cNvPr>
            <p:cNvSpPr/>
            <p:nvPr/>
          </p:nvSpPr>
          <p:spPr>
            <a:xfrm>
              <a:off x="3667123" y="2050858"/>
              <a:ext cx="221641" cy="180348"/>
            </a:xfrm>
            <a:prstGeom prst="hexagon">
              <a:avLst/>
            </a:prstGeom>
            <a:noFill/>
            <a:ln w="349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Hexágono 11">
              <a:extLst>
                <a:ext uri="{FF2B5EF4-FFF2-40B4-BE49-F238E27FC236}">
                  <a16:creationId xmlns:a16="http://schemas.microsoft.com/office/drawing/2014/main" id="{69575A7E-F844-0566-5E74-EC71AF96A5F1}"/>
                </a:ext>
              </a:extLst>
            </p:cNvPr>
            <p:cNvSpPr/>
            <p:nvPr/>
          </p:nvSpPr>
          <p:spPr>
            <a:xfrm>
              <a:off x="2048787" y="2141031"/>
              <a:ext cx="221642" cy="180349"/>
            </a:xfrm>
            <a:prstGeom prst="hexagon">
              <a:avLst/>
            </a:prstGeom>
            <a:noFill/>
            <a:ln w="349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4" name="Picture 3" descr="imag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21474" y="64744"/>
            <a:ext cx="1968950" cy="1968950"/>
          </a:xfrm>
          <a:prstGeom prst="rect">
            <a:avLst/>
          </a:prstGeom>
          <a:ln w="19050">
            <a:solidFill>
              <a:schemeClr val="accent5"/>
            </a:solidFill>
          </a:ln>
        </p:spPr>
      </p:pic>
      <p:sp>
        <p:nvSpPr>
          <p:cNvPr id="15" name="TextBox 2">
            <a:extLst>
              <a:ext uri="{FF2B5EF4-FFF2-40B4-BE49-F238E27FC236}">
                <a16:creationId xmlns:a16="http://schemas.microsoft.com/office/drawing/2014/main" id="{C0CE7644-4F55-6E54-9EAF-E54F0D26281B}"/>
              </a:ext>
            </a:extLst>
          </p:cNvPr>
          <p:cNvSpPr txBox="1"/>
          <p:nvPr/>
        </p:nvSpPr>
        <p:spPr>
          <a:xfrm>
            <a:off x="333042" y="5012079"/>
            <a:ext cx="11547014"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GB" sz="1400" dirty="0">
                <a:solidFill>
                  <a:schemeClr val="accent4"/>
                </a:solidFill>
              </a:rPr>
              <a:t>Diamond target</a:t>
            </a:r>
            <a:r>
              <a:rPr lang="en-GB" sz="1400" dirty="0"/>
              <a:t>: First Raman spectrum acquired out from Earth. Provides high intensity spectrum with narrow feature for health checks of the instrument.</a:t>
            </a:r>
            <a:endParaRPr lang="en-GB" sz="1400" dirty="0">
              <a:ea typeface="Calibri"/>
              <a:cs typeface="Calibri"/>
            </a:endParaRPr>
          </a:p>
          <a:p>
            <a:pPr marL="171450" indent="-171450">
              <a:buFont typeface="Arial"/>
              <a:buChar char="•"/>
            </a:pPr>
            <a:r>
              <a:rPr lang="en-GB" sz="1400" dirty="0">
                <a:solidFill>
                  <a:schemeClr val="accent5"/>
                </a:solidFill>
              </a:rPr>
              <a:t>PET target</a:t>
            </a:r>
            <a:r>
              <a:rPr lang="en-GB" sz="1400" dirty="0"/>
              <a:t>: Organic detection test and evaluation of the degradation of organics on Mars (Sylvain et al. in rev.).</a:t>
            </a:r>
            <a:endParaRPr lang="en-GB" sz="1400" dirty="0">
              <a:ea typeface="Calibri"/>
              <a:cs typeface="Calibri"/>
            </a:endParaRPr>
          </a:p>
          <a:p>
            <a:pPr marL="171450" indent="-171450">
              <a:buFont typeface="Arial"/>
              <a:buChar char="•"/>
            </a:pPr>
            <a:r>
              <a:rPr lang="en-GB" sz="1400" dirty="0">
                <a:solidFill>
                  <a:schemeClr val="accent2"/>
                </a:solidFill>
              </a:rPr>
              <a:t>White paint</a:t>
            </a:r>
            <a:r>
              <a:rPr lang="en-GB" sz="1400" dirty="0"/>
              <a:t> (Perseverance’s paint): Provides several Raman features in its spectrum. Considered stable under Mars environment, its potential ageing is checked by SuperCam Raman.</a:t>
            </a:r>
            <a:endParaRPr lang="en-GB" sz="1400" dirty="0">
              <a:ea typeface="Calibri"/>
              <a:cs typeface="Calibri"/>
            </a:endParaRPr>
          </a:p>
          <a:p>
            <a:pPr marL="171450" indent="-171450">
              <a:buFont typeface="Arial"/>
              <a:buChar char="•"/>
            </a:pPr>
            <a:r>
              <a:rPr lang="en-GB" sz="1400" dirty="0">
                <a:solidFill>
                  <a:srgbClr val="7030A0"/>
                </a:solidFill>
              </a:rPr>
              <a:t>Calcite (LCA)</a:t>
            </a:r>
            <a:r>
              <a:rPr lang="en-GB" sz="1400" dirty="0"/>
              <a:t>: Carbonate standard for Raman. </a:t>
            </a:r>
            <a:endParaRPr lang="en-GB" sz="1400" dirty="0">
              <a:ea typeface="Calibri"/>
              <a:cs typeface="Calibri"/>
            </a:endParaRPr>
          </a:p>
          <a:p>
            <a:pPr marL="171450" indent="-171450">
              <a:buFont typeface="Arial"/>
              <a:buChar char="•"/>
            </a:pPr>
            <a:r>
              <a:rPr lang="en-GB" sz="1400" dirty="0">
                <a:solidFill>
                  <a:schemeClr val="accent1"/>
                </a:solidFill>
              </a:rPr>
              <a:t>Apatite (TAPAG)</a:t>
            </a:r>
            <a:r>
              <a:rPr lang="en-GB" sz="1400" dirty="0"/>
              <a:t>: phosphate reference for Raman. Ageing by UV is monitored through SuperCam Raman data (Clave et al. 2024)</a:t>
            </a:r>
            <a:endParaRPr lang="en-GB" sz="1400" dirty="0">
              <a:ea typeface="Calibri"/>
              <a:cs typeface="Calibri"/>
            </a:endParaRPr>
          </a:p>
          <a:p>
            <a:pPr marL="171450" indent="-171450">
              <a:buFont typeface="Arial"/>
              <a:buChar char="•"/>
            </a:pPr>
            <a:r>
              <a:rPr lang="en-GB" sz="1400" dirty="0">
                <a:solidFill>
                  <a:schemeClr val="accent6"/>
                </a:solidFill>
              </a:rPr>
              <a:t>TS Rich</a:t>
            </a:r>
            <a:r>
              <a:rPr lang="en-GB" sz="1400" dirty="0"/>
              <a:t>: Mixture of basalt standard and K-</a:t>
            </a:r>
            <a:r>
              <a:rPr lang="en-GB" sz="1400" dirty="0" err="1"/>
              <a:t>sulfate</a:t>
            </a:r>
            <a:r>
              <a:rPr lang="en-GB" sz="1400" dirty="0"/>
              <a:t>. </a:t>
            </a:r>
            <a:r>
              <a:rPr lang="en-GB" sz="1400" dirty="0" err="1"/>
              <a:t>Sulfate</a:t>
            </a:r>
            <a:r>
              <a:rPr lang="en-GB" sz="1400" dirty="0"/>
              <a:t> reference for Raman</a:t>
            </a:r>
            <a:endParaRPr lang="en-GB" sz="1400" dirty="0">
              <a:ea typeface="Calibri"/>
              <a:cs typeface="Calibri"/>
            </a:endParaRPr>
          </a:p>
        </p:txBody>
      </p:sp>
      <p:sp>
        <p:nvSpPr>
          <p:cNvPr id="16" name="CuadroTexto 17">
            <a:extLst>
              <a:ext uri="{FF2B5EF4-FFF2-40B4-BE49-F238E27FC236}">
                <a16:creationId xmlns:a16="http://schemas.microsoft.com/office/drawing/2014/main" id="{45AC3AA6-068F-E7BF-7788-73B13649FE88}"/>
              </a:ext>
            </a:extLst>
          </p:cNvPr>
          <p:cNvSpPr txBox="1"/>
          <p:nvPr/>
        </p:nvSpPr>
        <p:spPr>
          <a:xfrm>
            <a:off x="10463143" y="5813710"/>
            <a:ext cx="1633973" cy="646331"/>
          </a:xfrm>
          <a:prstGeom prst="rect">
            <a:avLst/>
          </a:prstGeom>
          <a:noFill/>
        </p:spPr>
        <p:txBody>
          <a:bodyPr wrap="none" rtlCol="0">
            <a:spAutoFit/>
          </a:bodyPr>
          <a:lstStyle/>
          <a:p>
            <a:r>
              <a:rPr lang="es-ES" sz="1200" i="1"/>
              <a:t>Manrique et al., 2020</a:t>
            </a:r>
          </a:p>
          <a:p>
            <a:r>
              <a:rPr lang="es-ES" sz="1200" i="1"/>
              <a:t>Madariaga et al., 2020</a:t>
            </a:r>
          </a:p>
          <a:p>
            <a:r>
              <a:rPr lang="es-ES" sz="1200" i="1"/>
              <a:t>Lopez-Reyes et al., sub.</a:t>
            </a:r>
          </a:p>
        </p:txBody>
      </p:sp>
      <p:pic>
        <p:nvPicPr>
          <p:cNvPr id="17" name="Picture 3" descr="imag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21474" y="2094371"/>
            <a:ext cx="1968950" cy="1968950"/>
          </a:xfrm>
          <a:prstGeom prst="rect">
            <a:avLst/>
          </a:prstGeom>
          <a:ln w="19050">
            <a:solidFill>
              <a:schemeClr val="accent4"/>
            </a:solidFill>
          </a:ln>
        </p:spPr>
      </p:pic>
      <p:sp>
        <p:nvSpPr>
          <p:cNvPr id="2" name="Slide Number Placeholder 1">
            <a:extLst>
              <a:ext uri="{FF2B5EF4-FFF2-40B4-BE49-F238E27FC236}">
                <a16:creationId xmlns:a16="http://schemas.microsoft.com/office/drawing/2014/main" id="{037DA8DE-57D2-275D-2ED7-14B91E02739F}"/>
              </a:ext>
            </a:extLst>
          </p:cNvPr>
          <p:cNvSpPr>
            <a:spLocks noGrp="1"/>
          </p:cNvSpPr>
          <p:nvPr>
            <p:ph type="sldNum" sz="quarter" idx="12"/>
          </p:nvPr>
        </p:nvSpPr>
        <p:spPr/>
        <p:txBody>
          <a:bodyPr/>
          <a:lstStyle/>
          <a:p>
            <a:fld id="{1D74EC52-CE89-4FF8-8D79-358BA46EB675}" type="slidenum">
              <a:rPr lang="fr-FR" smtClean="0"/>
              <a:t>7</a:t>
            </a:fld>
            <a:endParaRPr lang="en-US"/>
          </a:p>
        </p:txBody>
      </p:sp>
    </p:spTree>
    <p:extLst>
      <p:ext uri="{BB962C8B-B14F-4D97-AF65-F5344CB8AC3E}">
        <p14:creationId xmlns:p14="http://schemas.microsoft.com/office/powerpoint/2010/main" val="4006537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DC24EF-32BA-4F19-D264-BC2BB60FFAE3}"/>
              </a:ext>
            </a:extLst>
          </p:cNvPr>
          <p:cNvSpPr txBox="1"/>
          <p:nvPr/>
        </p:nvSpPr>
        <p:spPr>
          <a:xfrm>
            <a:off x="203226" y="145901"/>
            <a:ext cx="1007012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Example of Raman spectra acquired on Mars targets</a:t>
            </a:r>
            <a:endParaRPr lang="en-US" sz="2800"/>
          </a:p>
        </p:txBody>
      </p:sp>
      <p:sp>
        <p:nvSpPr>
          <p:cNvPr id="5" name="TextBox 4">
            <a:extLst>
              <a:ext uri="{FF2B5EF4-FFF2-40B4-BE49-F238E27FC236}">
                <a16:creationId xmlns:a16="http://schemas.microsoft.com/office/drawing/2014/main" id="{F8CB161C-4530-B8F4-1219-534D94164BDE}"/>
              </a:ext>
            </a:extLst>
          </p:cNvPr>
          <p:cNvSpPr txBox="1"/>
          <p:nvPr/>
        </p:nvSpPr>
        <p:spPr>
          <a:xfrm>
            <a:off x="6416456" y="884454"/>
            <a:ext cx="559190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ea typeface="Calibri"/>
                <a:cs typeface="Calibri"/>
              </a:rPr>
              <a:t>Best spectra: </a:t>
            </a:r>
            <a:endParaRPr lang="en-US" b="1" u="sng"/>
          </a:p>
          <a:p>
            <a:r>
              <a:rPr lang="en-US">
                <a:ea typeface="Calibri"/>
                <a:cs typeface="Calibri"/>
              </a:rPr>
              <a:t>Na-perchlorate (sol 188), Anhydrite (sol 466), olivine (sol 853) and quartz (sol 1315)</a:t>
            </a:r>
            <a:endParaRPr lang="en-US"/>
          </a:p>
          <a:p>
            <a:endParaRPr lang="en-US">
              <a:ea typeface="Calibri"/>
              <a:cs typeface="Calibri"/>
            </a:endParaRPr>
          </a:p>
          <a:p>
            <a:r>
              <a:rPr lang="en-US">
                <a:ea typeface="Calibri"/>
                <a:cs typeface="Calibri"/>
              </a:rPr>
              <a:t>SNR up to 650 !</a:t>
            </a:r>
          </a:p>
          <a:p>
            <a:endParaRPr lang="en-US">
              <a:ea typeface="Calibri"/>
              <a:cs typeface="Calibri"/>
            </a:endParaRPr>
          </a:p>
          <a:p>
            <a:r>
              <a:rPr lang="en-US">
                <a:ea typeface="Calibri"/>
                <a:cs typeface="Calibri"/>
              </a:rPr>
              <a:t>--&gt; on light-toned veins or fracture fills, abraded patches and dust-free, coarsely crystallized natural surfaces</a:t>
            </a:r>
          </a:p>
        </p:txBody>
      </p:sp>
      <p:sp>
        <p:nvSpPr>
          <p:cNvPr id="6" name="TextBox 5">
            <a:extLst>
              <a:ext uri="{FF2B5EF4-FFF2-40B4-BE49-F238E27FC236}">
                <a16:creationId xmlns:a16="http://schemas.microsoft.com/office/drawing/2014/main" id="{E2E4D650-4C1C-FA1A-B3BD-599C9A9C8423}"/>
              </a:ext>
            </a:extLst>
          </p:cNvPr>
          <p:cNvSpPr txBox="1"/>
          <p:nvPr/>
        </p:nvSpPr>
        <p:spPr>
          <a:xfrm>
            <a:off x="179778" y="3791776"/>
            <a:ext cx="559190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ea typeface="Calibri"/>
                <a:cs typeface="Calibri"/>
              </a:rPr>
              <a:t>Other detections:</a:t>
            </a:r>
          </a:p>
          <a:p>
            <a:r>
              <a:rPr lang="en-US">
                <a:ea typeface="Calibri"/>
                <a:cs typeface="Calibri"/>
              </a:rPr>
              <a:t>Anhydrite (sol 896 and many others) and possibly hydrated Ca-sulfate (sol 1189), Fe-Mg-carbonate (sol 1154 and many others), olivine (sols 259-278 and many others) and pyroxene (sol 1366)</a:t>
            </a:r>
          </a:p>
          <a:p>
            <a:endParaRPr lang="en-US">
              <a:ea typeface="Calibri"/>
              <a:cs typeface="Calibri"/>
            </a:endParaRPr>
          </a:p>
          <a:p>
            <a:r>
              <a:rPr lang="en-US">
                <a:ea typeface="Calibri"/>
                <a:cs typeface="Calibri"/>
              </a:rPr>
              <a:t>SNRs typically around 3 - 50</a:t>
            </a:r>
          </a:p>
        </p:txBody>
      </p:sp>
      <p:sp>
        <p:nvSpPr>
          <p:cNvPr id="7" name="TextBox 6">
            <a:extLst>
              <a:ext uri="{FF2B5EF4-FFF2-40B4-BE49-F238E27FC236}">
                <a16:creationId xmlns:a16="http://schemas.microsoft.com/office/drawing/2014/main" id="{442562AA-6341-7D91-DD44-9C2BD8FD7CA1}"/>
              </a:ext>
            </a:extLst>
          </p:cNvPr>
          <p:cNvSpPr txBox="1"/>
          <p:nvPr/>
        </p:nvSpPr>
        <p:spPr>
          <a:xfrm>
            <a:off x="250115" y="5971202"/>
            <a:ext cx="5792797"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solidFill>
                  <a:srgbClr val="AEABAB"/>
                </a:solidFill>
                <a:ea typeface="Calibri"/>
                <a:cs typeface="Calibri"/>
              </a:rPr>
              <a:t>NS: Natural Surface – AP: Abraded Patch</a:t>
            </a:r>
          </a:p>
          <a:p>
            <a:r>
              <a:rPr lang="en-US" sz="1200" i="1">
                <a:solidFill>
                  <a:srgbClr val="AEABAB"/>
                </a:solidFill>
                <a:ea typeface="Calibri"/>
                <a:cs typeface="Calibri"/>
              </a:rPr>
              <a:t>Avg: Mean spectrum of all point on the target - #x spectrum acquired on one specific point.</a:t>
            </a:r>
          </a:p>
          <a:p>
            <a:r>
              <a:rPr lang="en-US" sz="1200" i="1">
                <a:solidFill>
                  <a:srgbClr val="AEABAB"/>
                </a:solidFill>
                <a:ea typeface="Calibri"/>
                <a:cs typeface="Calibri"/>
              </a:rPr>
              <a:t>Spectra are offset for better visibility.</a:t>
            </a:r>
          </a:p>
        </p:txBody>
      </p:sp>
      <p:pic>
        <p:nvPicPr>
          <p:cNvPr id="8" name="Picture 7">
            <a:extLst>
              <a:ext uri="{FF2B5EF4-FFF2-40B4-BE49-F238E27FC236}">
                <a16:creationId xmlns:a16="http://schemas.microsoft.com/office/drawing/2014/main" id="{8736DB7D-80BD-FA4D-28B7-32F8B528000A}"/>
              </a:ext>
            </a:extLst>
          </p:cNvPr>
          <p:cNvPicPr>
            <a:picLocks noChangeAspect="1"/>
          </p:cNvPicPr>
          <p:nvPr/>
        </p:nvPicPr>
        <p:blipFill>
          <a:blip r:embed="rId2"/>
          <a:stretch>
            <a:fillRect/>
          </a:stretch>
        </p:blipFill>
        <p:spPr>
          <a:xfrm>
            <a:off x="5919789" y="3786921"/>
            <a:ext cx="6085010" cy="2906591"/>
          </a:xfrm>
          <a:prstGeom prst="rect">
            <a:avLst/>
          </a:prstGeom>
        </p:spPr>
      </p:pic>
      <p:sp>
        <p:nvSpPr>
          <p:cNvPr id="3" name="Slide Number Placeholder 2">
            <a:extLst>
              <a:ext uri="{FF2B5EF4-FFF2-40B4-BE49-F238E27FC236}">
                <a16:creationId xmlns:a16="http://schemas.microsoft.com/office/drawing/2014/main" id="{3C8DA10E-3B98-79DF-7C70-06F597E706E1}"/>
              </a:ext>
            </a:extLst>
          </p:cNvPr>
          <p:cNvSpPr>
            <a:spLocks noGrp="1"/>
          </p:cNvSpPr>
          <p:nvPr>
            <p:ph type="sldNum" sz="quarter" idx="12"/>
          </p:nvPr>
        </p:nvSpPr>
        <p:spPr/>
        <p:txBody>
          <a:bodyPr/>
          <a:lstStyle/>
          <a:p>
            <a:fld id="{1D74EC52-CE89-4FF8-8D79-358BA46EB675}" type="slidenum">
              <a:rPr lang="fr-FR" smtClean="0"/>
              <a:t>8</a:t>
            </a:fld>
            <a:endParaRPr lang="en-US"/>
          </a:p>
        </p:txBody>
      </p:sp>
      <p:pic>
        <p:nvPicPr>
          <p:cNvPr id="9" name="Picture 8">
            <a:extLst>
              <a:ext uri="{FF2B5EF4-FFF2-40B4-BE49-F238E27FC236}">
                <a16:creationId xmlns:a16="http://schemas.microsoft.com/office/drawing/2014/main" id="{88568539-3169-289A-A96E-C59DB23FA3BB}"/>
              </a:ext>
            </a:extLst>
          </p:cNvPr>
          <p:cNvPicPr>
            <a:picLocks noChangeAspect="1"/>
          </p:cNvPicPr>
          <p:nvPr/>
        </p:nvPicPr>
        <p:blipFill>
          <a:blip r:embed="rId3"/>
          <a:stretch>
            <a:fillRect/>
          </a:stretch>
        </p:blipFill>
        <p:spPr>
          <a:xfrm>
            <a:off x="248949" y="813088"/>
            <a:ext cx="5965247" cy="2897332"/>
          </a:xfrm>
          <a:prstGeom prst="rect">
            <a:avLst/>
          </a:prstGeom>
        </p:spPr>
      </p:pic>
    </p:spTree>
    <p:extLst>
      <p:ext uri="{BB962C8B-B14F-4D97-AF65-F5344CB8AC3E}">
        <p14:creationId xmlns:p14="http://schemas.microsoft.com/office/powerpoint/2010/main" val="440396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908C71AB-980F-EF4A-5845-96D7579D5BC5}"/>
              </a:ext>
            </a:extLst>
          </p:cNvPr>
          <p:cNvSpPr txBox="1"/>
          <p:nvPr/>
        </p:nvSpPr>
        <p:spPr>
          <a:xfrm>
            <a:off x="158039" y="211405"/>
            <a:ext cx="11792421"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ea typeface="Calibri"/>
                <a:cs typeface="Calibri"/>
              </a:rPr>
              <a:t>Example of luminescence signatures observed on Mars targets</a:t>
            </a:r>
            <a:endParaRPr lang="en-US" sz="3200"/>
          </a:p>
        </p:txBody>
      </p:sp>
      <p:sp>
        <p:nvSpPr>
          <p:cNvPr id="5" name="Rectangle 4">
            <a:extLst>
              <a:ext uri="{FF2B5EF4-FFF2-40B4-BE49-F238E27FC236}">
                <a16:creationId xmlns:a16="http://schemas.microsoft.com/office/drawing/2014/main" id="{723D2891-5E96-B20B-5136-F5E23E7DCC4C}"/>
              </a:ext>
            </a:extLst>
          </p:cNvPr>
          <p:cNvSpPr/>
          <p:nvPr/>
        </p:nvSpPr>
        <p:spPr>
          <a:xfrm>
            <a:off x="-5752" y="1955321"/>
            <a:ext cx="5546779" cy="4902679"/>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5EE257ED-1D22-5D4D-52DC-E8A35DE3523C}"/>
              </a:ext>
            </a:extLst>
          </p:cNvPr>
          <p:cNvSpPr/>
          <p:nvPr/>
        </p:nvSpPr>
        <p:spPr>
          <a:xfrm>
            <a:off x="5543908" y="1955321"/>
            <a:ext cx="6648092" cy="4902679"/>
          </a:xfrm>
          <a:prstGeom prst="rect">
            <a:avLst/>
          </a:prstGeom>
          <a:solidFill>
            <a:srgbClr val="63A13A">
              <a:alpha val="91000"/>
            </a:srgb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AB1436F6-E4C4-91D9-9FE3-0633383F036D}"/>
              </a:ext>
            </a:extLst>
          </p:cNvPr>
          <p:cNvSpPr/>
          <p:nvPr/>
        </p:nvSpPr>
        <p:spPr>
          <a:xfrm>
            <a:off x="21" y="1029419"/>
            <a:ext cx="5553101" cy="9259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A4DA3AD-6768-F9E2-3E0B-BFB62B8EA049}"/>
              </a:ext>
            </a:extLst>
          </p:cNvPr>
          <p:cNvSpPr/>
          <p:nvPr/>
        </p:nvSpPr>
        <p:spPr>
          <a:xfrm>
            <a:off x="5558349" y="1029419"/>
            <a:ext cx="6633651" cy="925901"/>
          </a:xfrm>
          <a:prstGeom prst="rect">
            <a:avLst/>
          </a:prstGeom>
          <a:solidFill>
            <a:schemeClr val="accent6">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15C5B9C-F293-F3DB-C073-A5A9C0038E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95599" y="3559837"/>
            <a:ext cx="5592552" cy="3238154"/>
          </a:xfrm>
          <a:prstGeom prst="rect">
            <a:avLst/>
          </a:prstGeom>
          <a:ln>
            <a:solidFill>
              <a:schemeClr val="tx1"/>
            </a:solidFill>
          </a:ln>
        </p:spPr>
      </p:pic>
      <p:sp>
        <p:nvSpPr>
          <p:cNvPr id="13" name="TextBox 12">
            <a:extLst>
              <a:ext uri="{FF2B5EF4-FFF2-40B4-BE49-F238E27FC236}">
                <a16:creationId xmlns:a16="http://schemas.microsoft.com/office/drawing/2014/main" id="{056AE77B-B4C8-7551-E561-836DD2330E84}"/>
              </a:ext>
            </a:extLst>
          </p:cNvPr>
          <p:cNvSpPr txBox="1"/>
          <p:nvPr/>
        </p:nvSpPr>
        <p:spPr>
          <a:xfrm>
            <a:off x="6780361" y="3929901"/>
            <a:ext cx="3571337" cy="646331"/>
          </a:xfrm>
          <a:prstGeom prst="rect">
            <a:avLst/>
          </a:prstGeom>
          <a:noFill/>
        </p:spPr>
        <p:txBody>
          <a:bodyPr wrap="square" lIns="91440" tIns="45720" rIns="91440" bIns="45720" rtlCol="0" anchor="t">
            <a:spAutoFit/>
          </a:bodyPr>
          <a:lstStyle/>
          <a:p>
            <a:r>
              <a:rPr lang="en-US" b="1" i="1">
                <a:solidFill>
                  <a:schemeClr val="accent1">
                    <a:lumMod val="60000"/>
                    <a:lumOff val="40000"/>
                  </a:schemeClr>
                </a:solidFill>
              </a:rPr>
              <a:t>Steamboat Mountain #9 (Sol 1192)</a:t>
            </a:r>
          </a:p>
          <a:p>
            <a:r>
              <a:rPr lang="en-US" b="1" i="1">
                <a:solidFill>
                  <a:schemeClr val="tx2">
                    <a:lumMod val="75000"/>
                    <a:lumOff val="25000"/>
                  </a:schemeClr>
                </a:solidFill>
              </a:rPr>
              <a:t>Coral Bay #7 (Sol 924)</a:t>
            </a:r>
            <a:endParaRPr lang="en-US" b="1" i="1">
              <a:solidFill>
                <a:schemeClr val="tx2">
                  <a:lumMod val="75000"/>
                  <a:lumOff val="25000"/>
                </a:schemeClr>
              </a:solidFill>
              <a:ea typeface="Calibri"/>
              <a:cs typeface="Calibri"/>
            </a:endParaRPr>
          </a:p>
        </p:txBody>
      </p:sp>
      <p:pic>
        <p:nvPicPr>
          <p:cNvPr id="14" name="Picture 13">
            <a:extLst>
              <a:ext uri="{FF2B5EF4-FFF2-40B4-BE49-F238E27FC236}">
                <a16:creationId xmlns:a16="http://schemas.microsoft.com/office/drawing/2014/main" id="{91BEBA59-3C30-7413-30A3-4E84F9B5C662}"/>
              </a:ext>
            </a:extLst>
          </p:cNvPr>
          <p:cNvPicPr>
            <a:picLocks noChangeAspect="1"/>
          </p:cNvPicPr>
          <p:nvPr/>
        </p:nvPicPr>
        <p:blipFill>
          <a:blip r:embed="rId3"/>
          <a:stretch>
            <a:fillRect/>
          </a:stretch>
        </p:blipFill>
        <p:spPr>
          <a:xfrm>
            <a:off x="60141" y="4502209"/>
            <a:ext cx="5414992" cy="2295782"/>
          </a:xfrm>
          <a:prstGeom prst="rect">
            <a:avLst/>
          </a:prstGeom>
          <a:ln>
            <a:solidFill>
              <a:schemeClr val="tx1"/>
            </a:solidFill>
          </a:ln>
        </p:spPr>
      </p:pic>
      <p:sp>
        <p:nvSpPr>
          <p:cNvPr id="15" name="TextBox 14">
            <a:extLst>
              <a:ext uri="{FF2B5EF4-FFF2-40B4-BE49-F238E27FC236}">
                <a16:creationId xmlns:a16="http://schemas.microsoft.com/office/drawing/2014/main" id="{CDCAAA11-A30F-71EE-9DE6-AF775D15326E}"/>
              </a:ext>
            </a:extLst>
          </p:cNvPr>
          <p:cNvSpPr txBox="1"/>
          <p:nvPr/>
        </p:nvSpPr>
        <p:spPr>
          <a:xfrm>
            <a:off x="57553" y="1230759"/>
            <a:ext cx="5518660" cy="473210"/>
          </a:xfrm>
          <a:prstGeom prst="rect">
            <a:avLst/>
          </a:prstGeom>
          <a:noFill/>
        </p:spPr>
        <p:txBody>
          <a:bodyPr wrap="square" rtlCol="0">
            <a:spAutoFit/>
          </a:bodyPr>
          <a:lstStyle/>
          <a:p>
            <a:pPr algn="ctr"/>
            <a:r>
              <a:rPr lang="en-US" sz="2400">
                <a:solidFill>
                  <a:schemeClr val="bg1"/>
                </a:solidFill>
              </a:rPr>
              <a:t>Dedicated Luminescence Activities</a:t>
            </a:r>
          </a:p>
        </p:txBody>
      </p:sp>
      <p:sp>
        <p:nvSpPr>
          <p:cNvPr id="16" name="TextBox 15">
            <a:extLst>
              <a:ext uri="{FF2B5EF4-FFF2-40B4-BE49-F238E27FC236}">
                <a16:creationId xmlns:a16="http://schemas.microsoft.com/office/drawing/2014/main" id="{F52BDA60-DD0B-4A77-15A7-6FF9C01C3E21}"/>
              </a:ext>
            </a:extLst>
          </p:cNvPr>
          <p:cNvSpPr txBox="1"/>
          <p:nvPr/>
        </p:nvSpPr>
        <p:spPr>
          <a:xfrm>
            <a:off x="5547350" y="1230759"/>
            <a:ext cx="6644650" cy="478983"/>
          </a:xfrm>
          <a:prstGeom prst="rect">
            <a:avLst/>
          </a:prstGeom>
          <a:noFill/>
        </p:spPr>
        <p:txBody>
          <a:bodyPr wrap="square" rtlCol="0">
            <a:spAutoFit/>
          </a:bodyPr>
          <a:lstStyle/>
          <a:p>
            <a:pPr algn="ctr"/>
            <a:r>
              <a:rPr lang="en-US" sz="2400">
                <a:solidFill>
                  <a:schemeClr val="bg1"/>
                </a:solidFill>
              </a:rPr>
              <a:t>Opportunistic Luminescence Activities</a:t>
            </a:r>
          </a:p>
        </p:txBody>
      </p:sp>
      <p:sp>
        <p:nvSpPr>
          <p:cNvPr id="17" name="TextBox 16">
            <a:extLst>
              <a:ext uri="{FF2B5EF4-FFF2-40B4-BE49-F238E27FC236}">
                <a16:creationId xmlns:a16="http://schemas.microsoft.com/office/drawing/2014/main" id="{BB662684-59FD-7B62-FC90-899CD72BE6FD}"/>
              </a:ext>
            </a:extLst>
          </p:cNvPr>
          <p:cNvSpPr txBox="1"/>
          <p:nvPr/>
        </p:nvSpPr>
        <p:spPr>
          <a:xfrm>
            <a:off x="208711" y="2065448"/>
            <a:ext cx="5089585" cy="2308324"/>
          </a:xfrm>
          <a:prstGeom prst="rect">
            <a:avLst/>
          </a:prstGeom>
          <a:noFill/>
        </p:spPr>
        <p:txBody>
          <a:bodyPr wrap="square" rtlCol="0">
            <a:spAutoFit/>
          </a:bodyPr>
          <a:lstStyle/>
          <a:p>
            <a:pPr marL="285750" indent="-285750">
              <a:buFont typeface="Arial" panose="020B0604020202020204" pitchFamily="34" charset="0"/>
              <a:buChar char="•"/>
            </a:pPr>
            <a:r>
              <a:rPr lang="en-US" sz="1600">
                <a:solidFill>
                  <a:schemeClr val="bg1"/>
                </a:solidFill>
              </a:rPr>
              <a:t>Search for weak and/or long-lived luminescence</a:t>
            </a:r>
          </a:p>
          <a:p>
            <a:pPr marL="285750" indent="-285750">
              <a:buFont typeface="Arial" panose="020B0604020202020204" pitchFamily="34" charset="0"/>
              <a:buChar char="•"/>
            </a:pPr>
            <a:r>
              <a:rPr lang="en-US" sz="1600">
                <a:solidFill>
                  <a:schemeClr val="bg1"/>
                </a:solidFill>
              </a:rPr>
              <a:t>Conducted after sunset to avoid reflected sunlight during long (0.5 </a:t>
            </a:r>
            <a:r>
              <a:rPr lang="en-US" sz="1600" err="1">
                <a:solidFill>
                  <a:schemeClr val="bg1"/>
                </a:solidFill>
              </a:rPr>
              <a:t>ms</a:t>
            </a:r>
            <a:r>
              <a:rPr lang="en-US" sz="1600">
                <a:solidFill>
                  <a:schemeClr val="bg1"/>
                </a:solidFill>
              </a:rPr>
              <a:t>) collections</a:t>
            </a:r>
          </a:p>
          <a:p>
            <a:pPr marL="285750" indent="-285750">
              <a:buFont typeface="Arial" panose="020B0604020202020204" pitchFamily="34" charset="0"/>
              <a:buChar char="•"/>
            </a:pPr>
            <a:r>
              <a:rPr lang="en-US" sz="1600">
                <a:solidFill>
                  <a:schemeClr val="bg1"/>
                </a:solidFill>
              </a:rPr>
              <a:t>Either single spectrum collections or time series to calculate lifetime</a:t>
            </a:r>
          </a:p>
          <a:p>
            <a:pPr marL="285750" indent="-285750">
              <a:buFont typeface="Arial" panose="020B0604020202020204" pitchFamily="34" charset="0"/>
              <a:buChar char="•"/>
            </a:pPr>
            <a:r>
              <a:rPr lang="en-US" sz="1600">
                <a:solidFill>
                  <a:schemeClr val="bg1"/>
                </a:solidFill>
              </a:rPr>
              <a:t>Only features observed so far are broad and weak with a peak center around 760 nm, potentially from Fe</a:t>
            </a:r>
            <a:r>
              <a:rPr lang="en-US" sz="1600" baseline="30000">
                <a:solidFill>
                  <a:schemeClr val="bg1"/>
                </a:solidFill>
              </a:rPr>
              <a:t>3+</a:t>
            </a:r>
            <a:r>
              <a:rPr lang="en-US" sz="1600">
                <a:solidFill>
                  <a:schemeClr val="bg1"/>
                </a:solidFill>
              </a:rPr>
              <a:t> in feldspar</a:t>
            </a:r>
          </a:p>
          <a:p>
            <a:pPr marL="285750" indent="-285750">
              <a:buFont typeface="Arial" panose="020B0604020202020204" pitchFamily="34" charset="0"/>
              <a:buChar char="•"/>
            </a:pPr>
            <a:endParaRPr lang="en-US" sz="1600">
              <a:solidFill>
                <a:schemeClr val="bg1"/>
              </a:solidFill>
            </a:endParaRPr>
          </a:p>
        </p:txBody>
      </p:sp>
      <p:sp>
        <p:nvSpPr>
          <p:cNvPr id="18" name="TextBox 17">
            <a:extLst>
              <a:ext uri="{FF2B5EF4-FFF2-40B4-BE49-F238E27FC236}">
                <a16:creationId xmlns:a16="http://schemas.microsoft.com/office/drawing/2014/main" id="{2B5DD8F5-0867-419C-3A52-F8A6C102F83E}"/>
              </a:ext>
            </a:extLst>
          </p:cNvPr>
          <p:cNvSpPr txBox="1"/>
          <p:nvPr/>
        </p:nvSpPr>
        <p:spPr>
          <a:xfrm>
            <a:off x="1130180" y="4650771"/>
            <a:ext cx="2800709" cy="646331"/>
          </a:xfrm>
          <a:prstGeom prst="rect">
            <a:avLst/>
          </a:prstGeom>
          <a:noFill/>
        </p:spPr>
        <p:txBody>
          <a:bodyPr wrap="square" rtlCol="0">
            <a:spAutoFit/>
          </a:bodyPr>
          <a:lstStyle/>
          <a:p>
            <a:r>
              <a:rPr lang="en-US" b="1" i="1" err="1"/>
              <a:t>Guillaumes</a:t>
            </a:r>
            <a:r>
              <a:rPr lang="en-US" b="1" i="1"/>
              <a:t> (Sol 163)</a:t>
            </a:r>
          </a:p>
          <a:p>
            <a:r>
              <a:rPr lang="en-US" b="1" i="1"/>
              <a:t>Time series</a:t>
            </a:r>
          </a:p>
        </p:txBody>
      </p:sp>
      <p:sp>
        <p:nvSpPr>
          <p:cNvPr id="19" name="TextBox 18">
            <a:extLst>
              <a:ext uri="{FF2B5EF4-FFF2-40B4-BE49-F238E27FC236}">
                <a16:creationId xmlns:a16="http://schemas.microsoft.com/office/drawing/2014/main" id="{237BF9D3-4ED5-B270-D574-AF6D6B9DFBB2}"/>
              </a:ext>
            </a:extLst>
          </p:cNvPr>
          <p:cNvSpPr txBox="1"/>
          <p:nvPr/>
        </p:nvSpPr>
        <p:spPr>
          <a:xfrm>
            <a:off x="5929223" y="2083560"/>
            <a:ext cx="6205267" cy="160043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dirty="0">
                <a:solidFill>
                  <a:schemeClr val="bg1"/>
                </a:solidFill>
              </a:rPr>
              <a:t>Identified during Raman observations </a:t>
            </a:r>
          </a:p>
          <a:p>
            <a:pPr marL="285750" indent="-285750">
              <a:buFont typeface="Arial" panose="020B0604020202020204" pitchFamily="34" charset="0"/>
              <a:buChar char="•"/>
            </a:pPr>
            <a:r>
              <a:rPr lang="en-US" sz="1600" dirty="0">
                <a:solidFill>
                  <a:schemeClr val="bg1"/>
                </a:solidFill>
              </a:rPr>
              <a:t>Short collection times (100 ns) indicate intense signal</a:t>
            </a:r>
            <a:endParaRPr lang="en-US" sz="1600" dirty="0">
              <a:solidFill>
                <a:schemeClr val="bg1"/>
              </a:solidFill>
              <a:ea typeface="Calibri"/>
              <a:cs typeface="Calibri"/>
            </a:endParaRPr>
          </a:p>
          <a:p>
            <a:pPr marL="285750" indent="-285750">
              <a:buFont typeface="Arial" panose="020B0604020202020204" pitchFamily="34" charset="0"/>
              <a:buChar char="•"/>
            </a:pPr>
            <a:r>
              <a:rPr lang="en-US" sz="1600" dirty="0">
                <a:solidFill>
                  <a:schemeClr val="bg1"/>
                </a:solidFill>
              </a:rPr>
              <a:t>Broad features covering the whole range (e.g. Steamboat Mountain) may be due to prompt fluorescence / scattering</a:t>
            </a:r>
            <a:endParaRPr lang="en-US" sz="1600" dirty="0">
              <a:solidFill>
                <a:schemeClr val="bg1"/>
              </a:solidFill>
              <a:ea typeface="Calibri"/>
              <a:cs typeface="Calibri"/>
            </a:endParaRPr>
          </a:p>
          <a:p>
            <a:pPr marL="285750" indent="-285750">
              <a:buFont typeface="Arial" panose="020B0604020202020204" pitchFamily="34" charset="0"/>
              <a:buChar char="•"/>
            </a:pPr>
            <a:r>
              <a:rPr lang="en-US" sz="1600" dirty="0">
                <a:solidFill>
                  <a:schemeClr val="bg1"/>
                </a:solidFill>
              </a:rPr>
              <a:t>Broad features centered around 810 nm may be Cr</a:t>
            </a:r>
            <a:r>
              <a:rPr lang="en-US" sz="1600" baseline="30000" dirty="0">
                <a:solidFill>
                  <a:schemeClr val="bg1"/>
                </a:solidFill>
              </a:rPr>
              <a:t>3+</a:t>
            </a:r>
            <a:r>
              <a:rPr lang="en-US" sz="1600" dirty="0">
                <a:solidFill>
                  <a:schemeClr val="bg1"/>
                </a:solidFill>
              </a:rPr>
              <a:t> </a:t>
            </a:r>
            <a:endParaRPr lang="en-US" sz="1600" dirty="0">
              <a:solidFill>
                <a:schemeClr val="bg1"/>
              </a:solidFill>
              <a:ea typeface="Calibri"/>
              <a:cs typeface="Calibri"/>
            </a:endParaRPr>
          </a:p>
          <a:p>
            <a:pPr marL="285750" indent="-285750">
              <a:buFont typeface="Arial" panose="020B0604020202020204" pitchFamily="34" charset="0"/>
              <a:buChar char="•"/>
            </a:pPr>
            <a:endParaRPr lang="en-US" sz="1600" dirty="0">
              <a:solidFill>
                <a:schemeClr val="bg1"/>
              </a:solidFill>
            </a:endParaRPr>
          </a:p>
        </p:txBody>
      </p:sp>
      <p:sp>
        <p:nvSpPr>
          <p:cNvPr id="2" name="Slide Number Placeholder 1">
            <a:extLst>
              <a:ext uri="{FF2B5EF4-FFF2-40B4-BE49-F238E27FC236}">
                <a16:creationId xmlns:a16="http://schemas.microsoft.com/office/drawing/2014/main" id="{F139E9BD-0DBB-3687-67A4-3733B579CF01}"/>
              </a:ext>
            </a:extLst>
          </p:cNvPr>
          <p:cNvSpPr>
            <a:spLocks noGrp="1"/>
          </p:cNvSpPr>
          <p:nvPr>
            <p:ph type="sldNum" sz="quarter" idx="12"/>
          </p:nvPr>
        </p:nvSpPr>
        <p:spPr/>
        <p:txBody>
          <a:bodyPr/>
          <a:lstStyle/>
          <a:p>
            <a:fld id="{1D74EC52-CE89-4FF8-8D79-358BA46EB675}" type="slidenum">
              <a:rPr lang="fr-FR" smtClean="0"/>
              <a:t>9</a:t>
            </a:fld>
            <a:endParaRPr lang="en-US"/>
          </a:p>
        </p:txBody>
      </p:sp>
    </p:spTree>
    <p:extLst>
      <p:ext uri="{BB962C8B-B14F-4D97-AF65-F5344CB8AC3E}">
        <p14:creationId xmlns:p14="http://schemas.microsoft.com/office/powerpoint/2010/main" val="9833039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124</TotalTime>
  <Words>2812</Words>
  <Application>Microsoft Office PowerPoint</Application>
  <PresentationFormat>Widescreen</PresentationFormat>
  <Paragraphs>330</Paragraphs>
  <Slides>24</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Aptos</vt:lpstr>
      <vt:lpstr>Aptos Narrow</vt:lpstr>
      <vt:lpstr>Arial</vt:lpstr>
      <vt:lpstr>Arial Unicode MS</vt:lpstr>
      <vt:lpstr>Calibri</vt:lpstr>
      <vt:lpstr>Calibri Light</vt:lpstr>
      <vt:lpstr>Courier</vt:lpstr>
      <vt:lpstr>Courier New</vt:lpstr>
      <vt:lpstr>DejaVu Sans</vt:lpstr>
      <vt:lpstr>Times New Roman</vt:lpstr>
      <vt:lpstr>Wingdings</vt:lpstr>
      <vt:lpstr>Wingdings,Sans-Serif</vt:lpstr>
      <vt:lpstr>Thème Office</vt:lpstr>
      <vt:lpstr>PowerPoint Presentation</vt:lpstr>
      <vt:lpstr>OUTLINE</vt:lpstr>
      <vt:lpstr>PowerPoint Presentation</vt:lpstr>
      <vt:lpstr>PowerPoint Presentation</vt:lpstr>
      <vt:lpstr>SuperCam Raman in a nutshell</vt:lpstr>
      <vt:lpstr>PowerPoint Presentation</vt:lpstr>
      <vt:lpstr>PowerPoint Presentation</vt:lpstr>
      <vt:lpstr>PowerPoint Presentation</vt:lpstr>
      <vt:lpstr>PowerPoint Presentation</vt:lpstr>
      <vt:lpstr>Raman data pipeline &amp; Products available on PDS</vt:lpstr>
      <vt:lpstr>PowerPoint Presentation</vt:lpstr>
      <vt:lpstr>PowerPoint Presentation</vt:lpstr>
      <vt:lpstr>Main team publications</vt:lpstr>
      <vt:lpstr>PowerPoint Presentation</vt:lpstr>
      <vt:lpstr>PowerPoint Presentation</vt:lpstr>
      <vt:lpstr>PowerPoint Presentation</vt:lpstr>
      <vt:lpstr>Remote Raman spectroscopy of geological targets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elise clave</dc:creator>
  <cp:lastModifiedBy>Wiens, Roger Craig</cp:lastModifiedBy>
  <cp:revision>9</cp:revision>
  <dcterms:created xsi:type="dcterms:W3CDTF">2024-09-09T13:16:18Z</dcterms:created>
  <dcterms:modified xsi:type="dcterms:W3CDTF">2025-03-07T15:55:57Z</dcterms:modified>
</cp:coreProperties>
</file>