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8" r:id="rId1"/>
  </p:sldMasterIdLst>
  <p:notesMasterIdLst>
    <p:notesMasterId r:id="rId11"/>
  </p:notesMasterIdLst>
  <p:handoutMasterIdLst>
    <p:handoutMasterId r:id="rId12"/>
  </p:handoutMasterIdLst>
  <p:sldIdLst>
    <p:sldId id="279" r:id="rId2"/>
    <p:sldId id="280" r:id="rId3"/>
    <p:sldId id="2098149440" r:id="rId4"/>
    <p:sldId id="2098149444" r:id="rId5"/>
    <p:sldId id="2098149441" r:id="rId6"/>
    <p:sldId id="2098149442" r:id="rId7"/>
    <p:sldId id="2098149443" r:id="rId8"/>
    <p:sldId id="2098149445" r:id="rId9"/>
    <p:sldId id="2098149446" r:id="rId1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pos="7679" userDrawn="1">
          <p15:clr>
            <a:srgbClr val="A4A3A4"/>
          </p15:clr>
        </p15:guide>
        <p15:guide id="5" orient="horz" pos="840" userDrawn="1">
          <p15:clr>
            <a:srgbClr val="A4A3A4"/>
          </p15:clr>
        </p15:guide>
        <p15:guide id="6" pos="3840" userDrawn="1">
          <p15:clr>
            <a:srgbClr val="A4A3A4"/>
          </p15:clr>
        </p15:guide>
        <p15:guide id="7" orient="horz" userDrawn="1">
          <p15:clr>
            <a:srgbClr val="A4A3A4"/>
          </p15:clr>
        </p15:guide>
        <p15:guide id="8" pos="73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Style léger 3 - Accentuation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574" autoAdjust="0"/>
    <p:restoredTop sz="95923" autoAdjust="0"/>
  </p:normalViewPr>
  <p:slideViewPr>
    <p:cSldViewPr snapToGrid="0">
      <p:cViewPr varScale="1">
        <p:scale>
          <a:sx n="128" d="100"/>
          <a:sy n="128" d="100"/>
        </p:scale>
        <p:origin x="784" y="184"/>
      </p:cViewPr>
      <p:guideLst>
        <p:guide pos="7679"/>
        <p:guide orient="horz" pos="840"/>
        <p:guide pos="3840"/>
        <p:guide orient="horz"/>
        <p:guide pos="7355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 snapToGrid="0">
      <p:cViewPr varScale="1">
        <p:scale>
          <a:sx n="64" d="100"/>
          <a:sy n="64" d="100"/>
        </p:scale>
        <p:origin x="1579" y="8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7A8EF4-2E39-F844-BEA3-84E3FB00E284}" type="datetimeFigureOut">
              <a:rPr lang="en-US" smtClean="0"/>
              <a:t>3/4/25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94A52E-7B91-8847-BE72-A1E2159394CB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86859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A77A0-3D0B-8647-BF53-258DB9561D08}" type="datetimeFigureOut">
              <a:rPr lang="en-US" smtClean="0"/>
              <a:t>3/4/25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1FE642-1EF6-494A-86FB-FEA830CD5716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55329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11" Type="http://schemas.openxmlformats.org/officeDocument/2006/relationships/image" Target="../media/image8.jpg"/><Relationship Id="rId5" Type="http://schemas.openxmlformats.org/officeDocument/2006/relationships/image" Target="../media/image4.png"/><Relationship Id="rId10" Type="http://schemas.microsoft.com/office/2007/relationships/hdphoto" Target="../media/hdphoto2.wdp"/><Relationship Id="rId4" Type="http://schemas.openxmlformats.org/officeDocument/2006/relationships/image" Target="../media/image3.jpeg"/><Relationship Id="rId9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view Title Slide (Black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5846468" y="2339070"/>
            <a:ext cx="5900057" cy="869447"/>
          </a:xfrm>
        </p:spPr>
        <p:txBody>
          <a:bodyPr bIns="0" anchor="b">
            <a:noAutofit/>
          </a:bodyPr>
          <a:lstStyle>
            <a:lvl1pPr marL="0" indent="0">
              <a:spcBef>
                <a:spcPts val="0"/>
              </a:spcBef>
              <a:buNone/>
              <a:defRPr sz="4000"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&lt;Presentation Title&gt;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6039394" y="5240024"/>
            <a:ext cx="5357063" cy="394689"/>
          </a:xfrm>
        </p:spPr>
        <p:txBody>
          <a:bodyPr tIns="0" bIns="0" anchor="t">
            <a:noAutofit/>
          </a:bodyPr>
          <a:lstStyle>
            <a:lvl1pPr marL="0" indent="0">
              <a:spcBef>
                <a:spcPts val="0"/>
              </a:spcBef>
              <a:buNone/>
              <a:defRPr sz="2400"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&lt;Meeting/Review Title&gt;</a:t>
            </a:r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5846468" y="3744919"/>
            <a:ext cx="5363635" cy="463061"/>
          </a:xfrm>
        </p:spPr>
        <p:txBody>
          <a:bodyPr bIns="0" anchor="b">
            <a:noAutofit/>
          </a:bodyPr>
          <a:lstStyle>
            <a:lvl1pPr marL="0" indent="0">
              <a:spcBef>
                <a:spcPts val="0"/>
              </a:spcBef>
              <a:buNone/>
              <a:defRPr sz="2400"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&lt;Your Name&gt;</a:t>
            </a:r>
          </a:p>
        </p:txBody>
      </p:sp>
      <p:sp>
        <p:nvSpPr>
          <p:cNvPr id="20" name="Text Placeholder 14"/>
          <p:cNvSpPr>
            <a:spLocks noGrp="1"/>
          </p:cNvSpPr>
          <p:nvPr>
            <p:ph type="body" sz="quarter" idx="18" hasCustomPrompt="1"/>
          </p:nvPr>
        </p:nvSpPr>
        <p:spPr>
          <a:xfrm>
            <a:off x="6057323" y="5743435"/>
            <a:ext cx="4266877" cy="353658"/>
          </a:xfrm>
        </p:spPr>
        <p:txBody>
          <a:bodyPr>
            <a:noAutofit/>
          </a:bodyPr>
          <a:lstStyle>
            <a:lvl1pPr marL="0" indent="0">
              <a:buNone/>
              <a:defRPr sz="1600"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&lt;Date&gt;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0696815" y="121260"/>
            <a:ext cx="23185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en-US" sz="1200" b="1" dirty="0">
                <a:solidFill>
                  <a:srgbClr val="FFFFFF"/>
                </a:solidFill>
                <a:latin typeface="Calibri"/>
                <a:ea typeface="ＭＳ Ｐゴシック" charset="0"/>
                <a:cs typeface="ＭＳ Ｐゴシック" charset="0"/>
              </a:rPr>
              <a:t>Mars 2020 Project</a:t>
            </a:r>
          </a:p>
          <a:p>
            <a:pPr defTabSz="457200"/>
            <a:r>
              <a:rPr lang="en-US" sz="1200" dirty="0">
                <a:solidFill>
                  <a:srgbClr val="FFFFFF"/>
                </a:solidFill>
                <a:latin typeface="Calibri"/>
                <a:ea typeface="ＭＳ Ｐゴシック" charset="0"/>
                <a:cs typeface="ＭＳ Ｐゴシック" charset="0"/>
              </a:rPr>
              <a:t>SUPERCAM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51573" y="35733"/>
            <a:ext cx="1758530" cy="8792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0AD4CC-E782-6796-378F-F34CC3ED592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21566" t="17837" r="16044" b="5641"/>
          <a:stretch/>
        </p:blipFill>
        <p:spPr>
          <a:xfrm>
            <a:off x="-165380" y="2738942"/>
            <a:ext cx="5229261" cy="360766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" name="Picture 12" descr="A close-up of a planet&#10;&#10;Description automatically generated with low confidence">
            <a:extLst>
              <a:ext uri="{FF2B5EF4-FFF2-40B4-BE49-F238E27FC236}">
                <a16:creationId xmlns:a16="http://schemas.microsoft.com/office/drawing/2014/main" id="{AF260F30-49CC-EA41-FFBF-EB545340B5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413" r="-24"/>
          <a:stretch/>
        </p:blipFill>
        <p:spPr>
          <a:xfrm rot="21113535">
            <a:off x="2652709" y="5502880"/>
            <a:ext cx="2494968" cy="168744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A36F01B-9522-4239-A2F8-3C8B4B35C0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5147" t="17837" r="34954" b="23592"/>
          <a:stretch/>
        </p:blipFill>
        <p:spPr>
          <a:xfrm>
            <a:off x="24941" y="5435422"/>
            <a:ext cx="2586374" cy="1422578"/>
          </a:xfrm>
          <a:prstGeom prst="rect">
            <a:avLst/>
          </a:prstGeom>
        </p:spPr>
      </p:pic>
      <p:pic>
        <p:nvPicPr>
          <p:cNvPr id="8" name="Picture 7" descr="A close-up of a rock&#10;&#10;Description automatically generated with medium confidence">
            <a:extLst>
              <a:ext uri="{FF2B5EF4-FFF2-40B4-BE49-F238E27FC236}">
                <a16:creationId xmlns:a16="http://schemas.microsoft.com/office/drawing/2014/main" id="{7778EAC2-BFF7-1AA0-D979-D96D237F9B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6697" y="1956106"/>
            <a:ext cx="2231476" cy="1807789"/>
          </a:xfrm>
          <a:prstGeom prst="pentagon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Picture 4" descr="A close-up of a computer screen&#10;&#10;Description automatically generated">
            <a:extLst>
              <a:ext uri="{FF2B5EF4-FFF2-40B4-BE49-F238E27FC236}">
                <a16:creationId xmlns:a16="http://schemas.microsoft.com/office/drawing/2014/main" id="{F896FFFF-62FE-D071-7A28-AB80952CFCC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60" t="2209" r="70281" b="77949"/>
          <a:stretch/>
        </p:blipFill>
        <p:spPr>
          <a:xfrm rot="21168022">
            <a:off x="4734385" y="293145"/>
            <a:ext cx="3909829" cy="1913728"/>
          </a:xfrm>
          <a:prstGeom prst="rect">
            <a:avLst/>
          </a:prstGeom>
          <a:ln w="28575">
            <a:solidFill>
              <a:schemeClr val="accent2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1" name="Picture 10" descr="A graph of a thermal quartz crystal&#10;&#10;Description automatically generated with medium confidence">
            <a:extLst>
              <a:ext uri="{FF2B5EF4-FFF2-40B4-BE49-F238E27FC236}">
                <a16:creationId xmlns:a16="http://schemas.microsoft.com/office/drawing/2014/main" id="{8ACDF987-0D63-8CCF-9C65-5D907C25EFCD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54" b="8307"/>
          <a:stretch/>
        </p:blipFill>
        <p:spPr>
          <a:xfrm>
            <a:off x="358338" y="1155841"/>
            <a:ext cx="2935674" cy="2097672"/>
          </a:xfrm>
          <a:prstGeom prst="rect">
            <a:avLst/>
          </a:prstGeom>
        </p:spPr>
      </p:pic>
      <p:pic>
        <p:nvPicPr>
          <p:cNvPr id="9" name="Picture 8" descr="A white background with black and white clouds&#10;&#10;Description automatically generated">
            <a:extLst>
              <a:ext uri="{FF2B5EF4-FFF2-40B4-BE49-F238E27FC236}">
                <a16:creationId xmlns:a16="http://schemas.microsoft.com/office/drawing/2014/main" id="{46E7A1BB-F445-C8D3-BF7F-4A14119B0C32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" t="1128" r="84491" b="78718"/>
          <a:stretch/>
        </p:blipFill>
        <p:spPr>
          <a:xfrm rot="435830">
            <a:off x="2062025" y="240085"/>
            <a:ext cx="2895863" cy="1860399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AFCF67F-FBB0-460A-76AA-DDF5EDEE1D5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0" y="64477"/>
            <a:ext cx="2319696" cy="1526782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6192314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74615"/>
            <a:ext cx="11575497" cy="5308515"/>
          </a:xfrm>
        </p:spPr>
        <p:txBody>
          <a:bodyPr/>
          <a:lstStyle>
            <a:lvl1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spcBef>
                <a:spcPts val="200"/>
              </a:spcBef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spcBef>
                <a:spcPts val="200"/>
              </a:spcBef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spcBef>
                <a:spcPts val="200"/>
              </a:spcBef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spcBef>
                <a:spcPts val="200"/>
              </a:spcBef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62"/>
          <p:cNvSpPr>
            <a:spLocks noChangeArrowheads="1"/>
          </p:cNvSpPr>
          <p:nvPr userDrawn="1"/>
        </p:nvSpPr>
        <p:spPr bwMode="auto">
          <a:xfrm>
            <a:off x="0" y="0"/>
            <a:ext cx="12192000" cy="850188"/>
          </a:xfrm>
          <a:prstGeom prst="rect">
            <a:avLst/>
          </a:prstGeom>
          <a:solidFill>
            <a:srgbClr val="E6E5EC"/>
          </a:solidFill>
          <a:ln>
            <a:noFill/>
          </a:ln>
          <a:effectLst/>
        </p:spPr>
        <p:txBody>
          <a:bodyPr wrap="none" anchor="ctr"/>
          <a:lstStyle/>
          <a:p>
            <a:pPr defTabSz="457200">
              <a:defRPr/>
            </a:pPr>
            <a:endParaRPr lang="en-US" sz="1800" dirty="0">
              <a:solidFill>
                <a:prstClr val="black"/>
              </a:solidFill>
              <a:latin typeface="Calibri Light" panose="020F0302020204030204" pitchFamily="34" charset="0"/>
              <a:ea typeface="ＭＳ Ｐゴシック" charset="0"/>
              <a:cs typeface="Calibri Light" panose="020F030202020403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315667" y="103108"/>
            <a:ext cx="9404285" cy="557076"/>
          </a:xfrm>
          <a:prstGeom prst="rect">
            <a:avLst/>
          </a:prstGeom>
        </p:spPr>
        <p:txBody>
          <a:bodyPr rIns="73152" anchor="ctr"/>
          <a:lstStyle>
            <a:lvl1pPr marL="0" indent="0" algn="l">
              <a:tabLst/>
              <a:defRPr sz="2800" b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  <p:graphicFrame>
        <p:nvGraphicFramePr>
          <p:cNvPr id="15" name="Group 6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45777328"/>
              </p:ext>
            </p:extLst>
          </p:nvPr>
        </p:nvGraphicFramePr>
        <p:xfrm>
          <a:off x="0" y="841832"/>
          <a:ext cx="12192000" cy="137160"/>
        </p:xfrm>
        <a:graphic>
          <a:graphicData uri="http://schemas.openxmlformats.org/drawingml/2006/table">
            <a:tbl>
              <a:tblPr/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121920" marR="121920" marT="0" marB="0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341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121920" marR="121920" marT="0" marB="0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3418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Line 65"/>
          <p:cNvSpPr>
            <a:spLocks noChangeShapeType="1"/>
          </p:cNvSpPr>
          <p:nvPr userDrawn="1"/>
        </p:nvSpPr>
        <p:spPr bwMode="auto">
          <a:xfrm flipH="1">
            <a:off x="9838842" y="103108"/>
            <a:ext cx="0" cy="698500"/>
          </a:xfrm>
          <a:prstGeom prst="line">
            <a:avLst/>
          </a:prstGeom>
          <a:noFill/>
          <a:ln w="12700" cmpd="sng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200"/>
            <a:endParaRPr lang="en-US" sz="1800" dirty="0">
              <a:solidFill>
                <a:prstClr val="black"/>
              </a:solidFill>
              <a:latin typeface="Calibri Light" panose="020F0302020204030204" pitchFamily="34" charset="0"/>
              <a:ea typeface="ＭＳ Ｐゴシック" charset="0"/>
              <a:cs typeface="Calibri Light" panose="020F0302020204030204" pitchFamily="34" charset="0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10775191" y="103108"/>
            <a:ext cx="23185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en-US" sz="1200" b="1" dirty="0">
                <a:solidFill>
                  <a:srgbClr val="000000"/>
                </a:solidFill>
                <a:latin typeface="Calibri Light" panose="020F0302020204030204" pitchFamily="34" charset="0"/>
                <a:ea typeface="ＭＳ Ｐゴシック" charset="0"/>
                <a:cs typeface="Calibri Light" panose="020F0302020204030204" pitchFamily="34" charset="0"/>
              </a:rPr>
              <a:t>Mars 2020 Project</a:t>
            </a:r>
          </a:p>
          <a:p>
            <a:pPr defTabSz="457200"/>
            <a:r>
              <a:rPr lang="en-US" sz="1200" dirty="0">
                <a:solidFill>
                  <a:srgbClr val="000000"/>
                </a:solidFill>
                <a:latin typeface="Calibri Light" panose="020F0302020204030204" pitchFamily="34" charset="0"/>
                <a:ea typeface="ＭＳ Ｐゴシック" charset="0"/>
                <a:cs typeface="Calibri Light" panose="020F0302020204030204" pitchFamily="34" charset="0"/>
              </a:rPr>
              <a:t>SUPERCAM</a:t>
            </a:r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7216761" y="643023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CCFC9734-4A78-4621-89E8-64A548024E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9953" y="23133"/>
            <a:ext cx="1529938" cy="764969"/>
          </a:xfrm>
          <a:prstGeom prst="rect">
            <a:avLst/>
          </a:prstGeom>
        </p:spPr>
      </p:pic>
      <p:pic>
        <p:nvPicPr>
          <p:cNvPr id="20" name="Picture 19"/>
          <p:cNvPicPr>
            <a:picLocks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1562" y="5961934"/>
            <a:ext cx="1987156" cy="842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52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982870"/>
            <a:ext cx="11575497" cy="54002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5053" y="6500680"/>
            <a:ext cx="3413760" cy="17373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  <a:latin typeface="Arial Narrow"/>
                <a:cs typeface="Arial Narrow"/>
              </a:defRPr>
            </a:lvl1pPr>
          </a:lstStyle>
          <a:p>
            <a:pPr defTabSz="457200"/>
            <a:r>
              <a:rPr lang="en-US">
                <a:solidFill>
                  <a:prstClr val="black">
                    <a:tint val="75000"/>
                  </a:prstClr>
                </a:solidFill>
                <a:ea typeface="ＭＳ Ｐゴシック" charset="0"/>
              </a:rPr>
              <a:t>SCAM tagup 7/30/2019</a:t>
            </a:r>
            <a:endParaRPr lang="en-US" dirty="0">
              <a:solidFill>
                <a:prstClr val="black">
                  <a:tint val="75000"/>
                </a:prstClr>
              </a:solidFill>
              <a:ea typeface="ＭＳ Ｐゴシック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6654800" y="638313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CFC9734-4A78-4621-89E8-64A548024E4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 charset="0"/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‹N°›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073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</p:sldLayoutIdLst>
  <p:hf hdr="0" ft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Arial"/>
        </a:defRPr>
      </a:lvl1pPr>
      <a:lvl2pPr marL="742950" indent="-285750" algn="l" defTabSz="457200" rtl="0" eaLnBrk="1" latinLnBrk="0" hangingPunct="1">
        <a:spcBef>
          <a:spcPts val="2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Arial"/>
        </a:defRPr>
      </a:lvl2pPr>
      <a:lvl3pPr marL="1143000" indent="-228600" algn="l" defTabSz="457200" rtl="0" eaLnBrk="1" latinLnBrk="0" hangingPunct="1">
        <a:spcBef>
          <a:spcPts val="2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Arial"/>
        </a:defRPr>
      </a:lvl3pPr>
      <a:lvl4pPr marL="1600200" indent="-228600" algn="l" defTabSz="457200" rtl="0" eaLnBrk="1" latinLnBrk="0" hangingPunct="1">
        <a:spcBef>
          <a:spcPts val="2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Arial"/>
        </a:defRPr>
      </a:lvl4pPr>
      <a:lvl5pPr marL="2057400" indent="-228600" algn="l" defTabSz="457200" rtl="0" eaLnBrk="1" latinLnBrk="0" hangingPunct="1">
        <a:spcBef>
          <a:spcPts val="200"/>
        </a:spcBef>
        <a:buFont typeface="Arial"/>
        <a:buChar char="»"/>
        <a:defRPr sz="1600" kern="1200">
          <a:solidFill>
            <a:schemeClr val="tx1"/>
          </a:solidFill>
          <a:latin typeface="+mn-lt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pds-geosciences.wustl.edu/m2020/urn-nasa-pds-mars2020_supercam/data_calibrated_audio/" TargetMode="External"/><Relationship Id="rId2" Type="http://schemas.openxmlformats.org/officeDocument/2006/relationships/hyperlink" Target="https://pds-geosciences.wustl.edu/m2020/urn-nasa-pds-mars2020_supercam/data_raw_audio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1029/2022GL100333" TargetMode="External"/><Relationship Id="rId13" Type="http://schemas.openxmlformats.org/officeDocument/2006/relationships/hyperlink" Target="https://doi.org/10.1016/j.pss.2023.105684" TargetMode="External"/><Relationship Id="rId3" Type="http://schemas.openxmlformats.org/officeDocument/2006/relationships/hyperlink" Target="https://doi.org/10.1007/s11214-022-00945-9" TargetMode="External"/><Relationship Id="rId7" Type="http://schemas.openxmlformats.org/officeDocument/2006/relationships/hyperlink" Target="https://doi.org/10.1038/s41586-022-04679-0" TargetMode="External"/><Relationship Id="rId12" Type="http://schemas.openxmlformats.org/officeDocument/2006/relationships/hyperlink" Target="https://doi.org/10.1121/10.0024347" TargetMode="External"/><Relationship Id="rId2" Type="http://schemas.openxmlformats.org/officeDocument/2006/relationships/hyperlink" Target="https://doi.org/10.1007/s11214-020-00777-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i.org/10.1016/j.sab.2023.106687" TargetMode="External"/><Relationship Id="rId11" Type="http://schemas.openxmlformats.org/officeDocument/2006/relationships/hyperlink" Target="https://doi.org/10.1016/j.epsl.2023.118200" TargetMode="External"/><Relationship Id="rId5" Type="http://schemas.openxmlformats.org/officeDocument/2006/relationships/hyperlink" Target="https://doi.org/10.1016/j.sab.2020.106000" TargetMode="External"/><Relationship Id="rId15" Type="http://schemas.openxmlformats.org/officeDocument/2006/relationships/hyperlink" Target="https://doi.org/10.1029/2024JE008469" TargetMode="External"/><Relationship Id="rId10" Type="http://schemas.openxmlformats.org/officeDocument/2006/relationships/hyperlink" Target="https://doi.org/10.1029/2022JE007547" TargetMode="External"/><Relationship Id="rId4" Type="http://schemas.openxmlformats.org/officeDocument/2006/relationships/hyperlink" Target="https://doi.org/10.1016/j.sab.2019.01.008" TargetMode="External"/><Relationship Id="rId9" Type="http://schemas.openxmlformats.org/officeDocument/2006/relationships/hyperlink" Target="https://doi.org/10.1038/s41467-022-35100-z" TargetMode="External"/><Relationship Id="rId14" Type="http://schemas.openxmlformats.org/officeDocument/2006/relationships/hyperlink" Target="https://doi.org/10.1029/2023JE008257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4"/>
          </p:nvPr>
        </p:nvSpPr>
        <p:spPr>
          <a:xfrm>
            <a:off x="5620923" y="2099977"/>
            <a:ext cx="6035023" cy="1303707"/>
          </a:xfrm>
        </p:spPr>
        <p:txBody>
          <a:bodyPr anchor="ctr"/>
          <a:lstStyle/>
          <a:p>
            <a:r>
              <a:rPr lang="fr-FR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Acoustics</a:t>
            </a:r>
            <a:endParaRPr lang="fr-FR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5"/>
          </p:nvPr>
        </p:nvSpPr>
        <p:spPr>
          <a:xfrm>
            <a:off x="5661447" y="4762639"/>
            <a:ext cx="5511936" cy="820968"/>
          </a:xfrm>
        </p:spPr>
        <p:txBody>
          <a:bodyPr/>
          <a:lstStyle/>
          <a:p>
            <a:r>
              <a:rPr lang="fr-FR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SuperCam Data Workshop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6"/>
          </p:nvPr>
        </p:nvSpPr>
        <p:spPr>
          <a:xfrm>
            <a:off x="5661447" y="2945833"/>
            <a:ext cx="6444828" cy="1425145"/>
          </a:xfrm>
        </p:spPr>
        <p:txBody>
          <a:bodyPr/>
          <a:lstStyle/>
          <a:p>
            <a:r>
              <a:rPr lang="fr-FR" sz="32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Presented</a:t>
            </a:r>
            <a:r>
              <a:rPr lang="fr-FR" sz="3200" dirty="0">
                <a:latin typeface="Calibri Light" panose="020F0302020204030204" pitchFamily="34" charset="0"/>
                <a:cs typeface="Calibri Light" panose="020F0302020204030204" pitchFamily="34" charset="0"/>
              </a:rPr>
              <a:t> by </a:t>
            </a:r>
            <a:r>
              <a:rPr lang="fr-FR" sz="3200" u="sng" dirty="0">
                <a:latin typeface="Calibri Light" panose="020F0302020204030204" pitchFamily="34" charset="0"/>
                <a:cs typeface="Calibri Light" panose="020F0302020204030204" pitchFamily="34" charset="0"/>
              </a:rPr>
              <a:t>B. Chide </a:t>
            </a:r>
            <a:r>
              <a:rPr lang="fr-FR" sz="3200" dirty="0">
                <a:latin typeface="Calibri Light" panose="020F0302020204030204" pitchFamily="34" charset="0"/>
                <a:cs typeface="Calibri Light" panose="020F0302020204030204" pitchFamily="34" charset="0"/>
              </a:rPr>
              <a:t>on </a:t>
            </a:r>
            <a:r>
              <a:rPr lang="fr-FR" sz="32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behalf</a:t>
            </a:r>
            <a:r>
              <a:rPr lang="fr-FR" sz="3200" dirty="0">
                <a:latin typeface="Calibri Light" panose="020F0302020204030204" pitchFamily="34" charset="0"/>
                <a:cs typeface="Calibri Light" panose="020F0302020204030204" pitchFamily="34" charset="0"/>
              </a:rPr>
              <a:t> of the SuperCam </a:t>
            </a:r>
            <a:r>
              <a:rPr lang="fr-FR" sz="32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acoustic</a:t>
            </a:r>
            <a:r>
              <a:rPr lang="fr-FR" sz="32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sz="32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working</a:t>
            </a:r>
            <a:r>
              <a:rPr lang="fr-FR" sz="3200" dirty="0">
                <a:latin typeface="Calibri Light" panose="020F0302020204030204" pitchFamily="34" charset="0"/>
                <a:cs typeface="Calibri Light" panose="020F0302020204030204" pitchFamily="34" charset="0"/>
              </a:rPr>
              <a:t> group</a:t>
            </a: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8"/>
          </p:nvPr>
        </p:nvSpPr>
        <p:spPr>
          <a:xfrm>
            <a:off x="5661447" y="5338273"/>
            <a:ext cx="4266877" cy="353658"/>
          </a:xfrm>
        </p:spPr>
        <p:txBody>
          <a:bodyPr/>
          <a:lstStyle/>
          <a:p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LPSC, The </a:t>
            </a:r>
            <a:r>
              <a:rPr lang="fr-FR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Woodlands</a:t>
            </a: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, Texas, USA</a:t>
            </a:r>
          </a:p>
          <a:p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Tuesday, March 11, 2025</a:t>
            </a:r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9165" y="5410353"/>
            <a:ext cx="2856287" cy="123158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4F7C8AD-31D4-3A6C-3BE3-F6921BF5AF88}"/>
              </a:ext>
            </a:extLst>
          </p:cNvPr>
          <p:cNvSpPr/>
          <p:nvPr/>
        </p:nvSpPr>
        <p:spPr>
          <a:xfrm>
            <a:off x="0" y="0"/>
            <a:ext cx="2395330" cy="158032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5410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OUTLINE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CFC9734-4A78-4621-89E8-64A548024E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dirty="0"/>
              <a:t>Mars </a:t>
            </a:r>
            <a:r>
              <a:rPr lang="fr-FR" sz="2800" dirty="0" err="1"/>
              <a:t>acoustics</a:t>
            </a:r>
            <a:r>
              <a:rPr lang="fr-FR" sz="2800" dirty="0"/>
              <a:t> and </a:t>
            </a:r>
            <a:r>
              <a:rPr lang="fr-FR" sz="2800" dirty="0" err="1"/>
              <a:t>presentation</a:t>
            </a:r>
            <a:r>
              <a:rPr lang="fr-FR" sz="2800" dirty="0"/>
              <a:t> of the microphone </a:t>
            </a:r>
            <a:r>
              <a:rPr lang="fr-FR" sz="2800" dirty="0" err="1"/>
              <a:t>subsystem</a:t>
            </a:r>
            <a:endParaRPr lang="fr-FR" sz="2800" dirty="0"/>
          </a:p>
          <a:p>
            <a:r>
              <a:rPr lang="fr-FR" sz="2800" dirty="0"/>
              <a:t>Instrument Calibration</a:t>
            </a:r>
          </a:p>
          <a:p>
            <a:r>
              <a:rPr lang="fr-FR" sz="2800" dirty="0" err="1"/>
              <a:t>What</a:t>
            </a:r>
            <a:r>
              <a:rPr lang="fr-FR" sz="2800" dirty="0"/>
              <a:t> </a:t>
            </a:r>
            <a:r>
              <a:rPr lang="fr-FR" sz="2800" dirty="0" err="1"/>
              <a:t>kind</a:t>
            </a:r>
            <a:r>
              <a:rPr lang="fr-FR" sz="2800" dirty="0"/>
              <a:t> of data </a:t>
            </a:r>
            <a:r>
              <a:rPr lang="fr-FR" sz="2800" dirty="0" err="1"/>
              <a:t>does</a:t>
            </a:r>
            <a:r>
              <a:rPr lang="fr-FR" sz="2800" dirty="0"/>
              <a:t> the microphone record?</a:t>
            </a:r>
          </a:p>
          <a:p>
            <a:r>
              <a:rPr lang="fr-FR" sz="2800" dirty="0"/>
              <a:t>Mars’ playlist</a:t>
            </a:r>
          </a:p>
          <a:p>
            <a:r>
              <a:rPr lang="fr-FR" sz="2800" dirty="0"/>
              <a:t>Data </a:t>
            </a:r>
            <a:r>
              <a:rPr lang="fr-FR" sz="2800" dirty="0" err="1"/>
              <a:t>products</a:t>
            </a:r>
            <a:r>
              <a:rPr lang="fr-FR" sz="2800" dirty="0"/>
              <a:t> and </a:t>
            </a:r>
            <a:r>
              <a:rPr lang="fr-FR" sz="2800" dirty="0" err="1"/>
              <a:t>availability</a:t>
            </a:r>
            <a:r>
              <a:rPr lang="fr-FR" sz="2800" dirty="0"/>
              <a:t> on the </a:t>
            </a:r>
            <a:r>
              <a:rPr lang="fr-FR" sz="2800" dirty="0" err="1"/>
              <a:t>Planetary</a:t>
            </a:r>
            <a:r>
              <a:rPr lang="fr-FR" sz="2800" dirty="0"/>
              <a:t> Data System</a:t>
            </a:r>
          </a:p>
          <a:p>
            <a:r>
              <a:rPr lang="fr-FR" sz="2800" dirty="0"/>
              <a:t>Main publications</a:t>
            </a:r>
          </a:p>
        </p:txBody>
      </p:sp>
    </p:spTree>
    <p:extLst>
      <p:ext uri="{BB962C8B-B14F-4D97-AF65-F5344CB8AC3E}">
        <p14:creationId xmlns:p14="http://schemas.microsoft.com/office/powerpoint/2010/main" val="1266286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Mars </a:t>
            </a:r>
            <a:r>
              <a:rPr lang="fr-FR" dirty="0" err="1"/>
              <a:t>Acoustics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CFC9734-4A78-4621-89E8-64A548024E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"/>
          <a:stretch/>
        </p:blipFill>
        <p:spPr>
          <a:xfrm>
            <a:off x="5864772" y="3487365"/>
            <a:ext cx="5731330" cy="3003116"/>
          </a:xfrm>
          <a:prstGeom prst="rect">
            <a:avLst/>
          </a:prstGeom>
        </p:spPr>
      </p:pic>
      <p:sp>
        <p:nvSpPr>
          <p:cNvPr id="6" name="Espace réservé du contenu 6"/>
          <p:cNvSpPr>
            <a:spLocks noGrp="1"/>
          </p:cNvSpPr>
          <p:nvPr>
            <p:ph idx="1"/>
          </p:nvPr>
        </p:nvSpPr>
        <p:spPr>
          <a:xfrm>
            <a:off x="304800" y="1074616"/>
            <a:ext cx="11696701" cy="53346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2800" dirty="0"/>
              <a:t>Sound propagation on Mars: </a:t>
            </a:r>
            <a:r>
              <a:rPr lang="fr-FR" sz="2800" dirty="0" err="1"/>
              <a:t>low</a:t>
            </a:r>
            <a:r>
              <a:rPr lang="fr-FR" sz="2800" dirty="0"/>
              <a:t> amplitude, large </a:t>
            </a:r>
            <a:r>
              <a:rPr lang="fr-FR" sz="2800" dirty="0" err="1"/>
              <a:t>attenuation</a:t>
            </a:r>
            <a:r>
              <a:rPr lang="fr-FR" sz="2800" dirty="0"/>
              <a:t>, c ~ 250 m/s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266"/>
          <a:stretch/>
        </p:blipFill>
        <p:spPr>
          <a:xfrm>
            <a:off x="594972" y="3884852"/>
            <a:ext cx="3139361" cy="112397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9291127" y="6149747"/>
            <a:ext cx="2900873" cy="340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12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Maurice et al., 2022, Nature</a:t>
            </a:r>
            <a:endParaRPr lang="en-US" sz="12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884136" y="1888569"/>
            <a:ext cx="5510049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b="1" u="sng" dirty="0">
                <a:latin typeface="Calibri Light" panose="020F0302020204030204" pitchFamily="34" charset="0"/>
                <a:cs typeface="Calibri Light" panose="020F0302020204030204" pitchFamily="34" charset="0"/>
              </a:rPr>
              <a:t>Mars </a:t>
            </a:r>
            <a:r>
              <a:rPr lang="fr-FR" b="1" u="sng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Soundscape</a:t>
            </a:r>
            <a:endParaRPr lang="en-US" b="1" u="sng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dirty="0" err="1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Atmosphere</a:t>
            </a:r>
            <a:r>
              <a:rPr lang="fr-FR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(turbulence, </a:t>
            </a:r>
            <a:r>
              <a:rPr lang="fr-FR" dirty="0" err="1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dust</a:t>
            </a:r>
            <a:r>
              <a:rPr lang="fr-FR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dirty="0" err="1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devils</a:t>
            </a:r>
            <a:r>
              <a:rPr lang="fr-FR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grain impacts)</a:t>
            </a:r>
            <a:endParaRPr lang="en-US" dirty="0">
              <a:solidFill>
                <a:schemeClr val="accent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Laser-induced shock waves -&gt; </a:t>
            </a:r>
            <a:r>
              <a:rPr lang="en-US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Geology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C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Rover sound sources (helicopter, drill, actuators…)</a:t>
            </a: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580" y="5121230"/>
            <a:ext cx="2420147" cy="1674127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47261" y="1772404"/>
            <a:ext cx="4953019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b="1" u="sng" dirty="0">
                <a:latin typeface="Calibri Light" panose="020F0302020204030204" pitchFamily="34" charset="0"/>
                <a:cs typeface="Calibri Light" panose="020F0302020204030204" pitchFamily="34" charset="0"/>
              </a:rPr>
              <a:t>The SuperCam microphone</a:t>
            </a:r>
            <a:endParaRPr lang="en-US" b="1" u="sng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Records pressure fluctuations</a:t>
            </a:r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Acoustic bandwidth 50 Hz – 20 kHz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2 sampling frequencies : 25 kHz &amp; 100 kHz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4 amplification gains (can be adjusted manually)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Encoding</a:t>
            </a: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 on 12 bits </a:t>
            </a:r>
            <a:r>
              <a:rPr lang="fr-FR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from</a:t>
            </a: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 0 to 5 V</a:t>
            </a:r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Calibrated</a:t>
            </a: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sound</a:t>
            </a: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 data in Pascal</a:t>
            </a:r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140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8832929"/>
              </p:ext>
            </p:extLst>
          </p:nvPr>
        </p:nvGraphicFramePr>
        <p:xfrm>
          <a:off x="1632088" y="3131809"/>
          <a:ext cx="8682039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4013">
                  <a:extLst>
                    <a:ext uri="{9D8B030D-6E8A-4147-A177-3AD203B41FA5}">
                      <a16:colId xmlns:a16="http://schemas.microsoft.com/office/drawing/2014/main" val="639389776"/>
                    </a:ext>
                  </a:extLst>
                </a:gridCol>
                <a:gridCol w="2894013">
                  <a:extLst>
                    <a:ext uri="{9D8B030D-6E8A-4147-A177-3AD203B41FA5}">
                      <a16:colId xmlns:a16="http://schemas.microsoft.com/office/drawing/2014/main" val="2003171370"/>
                    </a:ext>
                  </a:extLst>
                </a:gridCol>
                <a:gridCol w="2894013">
                  <a:extLst>
                    <a:ext uri="{9D8B030D-6E8A-4147-A177-3AD203B41FA5}">
                      <a16:colId xmlns:a16="http://schemas.microsoft.com/office/drawing/2014/main" val="32131471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Gain</a:t>
                      </a:r>
                      <a:endParaRPr lang="en-US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Amplificatio</a:t>
                      </a:r>
                      <a:r>
                        <a:rPr lang="fr-FR" baseline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n factor</a:t>
                      </a:r>
                      <a:endParaRPr lang="en-US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Sensitivity</a:t>
                      </a:r>
                      <a:r>
                        <a:rPr lang="fr-FR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(V/Pa)</a:t>
                      </a:r>
                      <a:endParaRPr lang="en-US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3058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0</a:t>
                      </a:r>
                      <a:endParaRPr lang="en-US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X29</a:t>
                      </a:r>
                      <a:endParaRPr lang="en-US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0.632</a:t>
                      </a:r>
                      <a:endParaRPr lang="en-US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0523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</a:t>
                      </a:r>
                      <a:endParaRPr lang="en-US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X57</a:t>
                      </a:r>
                      <a:endParaRPr lang="en-US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1.237</a:t>
                      </a:r>
                      <a:endParaRPr lang="en-US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9448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endParaRPr lang="en-US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X240</a:t>
                      </a:r>
                      <a:endParaRPr lang="en-US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5.186</a:t>
                      </a:r>
                      <a:endParaRPr lang="en-US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4455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</a:t>
                      </a:r>
                      <a:endParaRPr lang="en-US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X972</a:t>
                      </a:r>
                      <a:endParaRPr lang="en-US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21.014</a:t>
                      </a:r>
                      <a:endParaRPr lang="en-US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3608062"/>
                  </a:ext>
                </a:extLst>
              </a:tr>
            </a:tbl>
          </a:graphicData>
        </a:graphic>
      </p:graphicFrame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Instrument calibration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CFC9734-4A78-4621-89E8-64A548024E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contenu 6"/>
          <p:cNvSpPr txBox="1">
            <a:spLocks/>
          </p:cNvSpPr>
          <p:nvPr/>
        </p:nvSpPr>
        <p:spPr>
          <a:xfrm>
            <a:off x="304800" y="1074615"/>
            <a:ext cx="11575497" cy="138283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742950" indent="-285750" algn="l" defTabSz="457200" rtl="0" eaLnBrk="1" latinLnBrk="0" hangingPunct="1">
              <a:spcBef>
                <a:spcPts val="2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457200" rtl="0" eaLnBrk="1" latinLnBrk="0" hangingPunct="1">
              <a:spcBef>
                <a:spcPts val="2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457200" rtl="0" eaLnBrk="1" latinLnBrk="0" hangingPunct="1">
              <a:spcBef>
                <a:spcPts val="2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457200" rtl="0" eaLnBrk="1" latinLnBrk="0" hangingPunct="1">
              <a:spcBef>
                <a:spcPts val="2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Output voltage </a:t>
            </a:r>
            <a:r>
              <a:rPr lang="fr-FR" sz="2800" dirty="0" err="1"/>
              <a:t>from</a:t>
            </a:r>
            <a:r>
              <a:rPr lang="fr-FR" sz="2800" dirty="0"/>
              <a:t> the microphone </a:t>
            </a:r>
            <a:r>
              <a:rPr lang="fr-FR" sz="2800" dirty="0" err="1"/>
              <a:t>is</a:t>
            </a:r>
            <a:r>
              <a:rPr lang="fr-FR" sz="2800" dirty="0"/>
              <a:t> </a:t>
            </a:r>
            <a:r>
              <a:rPr lang="fr-FR" sz="2800" dirty="0" err="1"/>
              <a:t>converted</a:t>
            </a:r>
            <a:r>
              <a:rPr lang="fr-FR" sz="2800" dirty="0"/>
              <a:t> </a:t>
            </a:r>
            <a:r>
              <a:rPr lang="fr-FR" sz="2800" dirty="0" err="1"/>
              <a:t>into</a:t>
            </a:r>
            <a:r>
              <a:rPr lang="fr-FR" sz="2800" dirty="0"/>
              <a:t> Pascal </a:t>
            </a:r>
            <a:r>
              <a:rPr lang="fr-FR" sz="2800" dirty="0" err="1"/>
              <a:t>using</a:t>
            </a:r>
            <a:r>
              <a:rPr lang="fr-FR" sz="2800" dirty="0"/>
              <a:t>:</a:t>
            </a:r>
          </a:p>
          <a:p>
            <a:pPr lvl="1"/>
            <a:r>
              <a:rPr lang="fr-FR" sz="2800" dirty="0" err="1"/>
              <a:t>Sensitivity</a:t>
            </a:r>
            <a:r>
              <a:rPr lang="fr-FR" sz="2800" dirty="0"/>
              <a:t> of the microphone</a:t>
            </a:r>
          </a:p>
          <a:p>
            <a:pPr lvl="1"/>
            <a:r>
              <a:rPr lang="fr-FR" sz="2800" dirty="0"/>
              <a:t>Amplification factor of the </a:t>
            </a:r>
            <a:r>
              <a:rPr lang="fr-FR" sz="2800" dirty="0" err="1"/>
              <a:t>electronics</a:t>
            </a:r>
            <a:endParaRPr lang="fr-FR" sz="2800" dirty="0"/>
          </a:p>
          <a:p>
            <a:pPr lvl="1"/>
            <a:r>
              <a:rPr lang="fr-FR" sz="2800" dirty="0" err="1"/>
              <a:t>See</a:t>
            </a:r>
            <a:r>
              <a:rPr lang="fr-FR" sz="2800" dirty="0"/>
              <a:t> Mimoun et al., 2023</a:t>
            </a:r>
          </a:p>
        </p:txBody>
      </p:sp>
    </p:spTree>
    <p:extLst>
      <p:ext uri="{BB962C8B-B14F-4D97-AF65-F5344CB8AC3E}">
        <p14:creationId xmlns:p14="http://schemas.microsoft.com/office/powerpoint/2010/main" val="5752818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2534348" y="1429216"/>
            <a:ext cx="3318765" cy="47700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400" b="1" dirty="0"/>
              <a:t>Passive </a:t>
            </a:r>
            <a:r>
              <a:rPr lang="fr-FR" sz="2400" b="1" dirty="0" err="1"/>
              <a:t>recording</a:t>
            </a:r>
            <a:r>
              <a:rPr lang="fr-FR" sz="2400" b="1" dirty="0"/>
              <a:t> mode</a:t>
            </a:r>
            <a:endParaRPr lang="en-US" sz="1800" b="1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What</a:t>
            </a:r>
            <a:r>
              <a:rPr lang="fr-FR" dirty="0"/>
              <a:t> </a:t>
            </a:r>
            <a:r>
              <a:rPr lang="fr-FR" dirty="0" err="1"/>
              <a:t>kind</a:t>
            </a:r>
            <a:r>
              <a:rPr lang="fr-FR" dirty="0"/>
              <a:t> of data </a:t>
            </a:r>
            <a:r>
              <a:rPr lang="fr-FR" dirty="0" err="1"/>
              <a:t>does</a:t>
            </a:r>
            <a:r>
              <a:rPr lang="fr-FR" dirty="0"/>
              <a:t> the microphone record?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>
          <a:xfrm>
            <a:off x="7216761" y="6469784"/>
            <a:ext cx="2844800" cy="365125"/>
          </a:xfrm>
        </p:spPr>
        <p:txBody>
          <a:bodyPr/>
          <a:lstStyle/>
          <a:p>
            <a:fld id="{CCFC9734-4A78-4621-89E8-64A548024E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 descr="On Off Button PNG Images | Vecteurs Et Fichiers PSD | Téléchargement  Gratuit Sur Pngt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58" b="12011"/>
          <a:stretch/>
        </p:blipFill>
        <p:spPr bwMode="auto">
          <a:xfrm>
            <a:off x="903281" y="1623279"/>
            <a:ext cx="1371847" cy="520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à coins arrondis 4"/>
          <p:cNvSpPr/>
          <p:nvPr/>
        </p:nvSpPr>
        <p:spPr>
          <a:xfrm>
            <a:off x="729985" y="1284415"/>
            <a:ext cx="1718441" cy="85922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r-FR" sz="1400" dirty="0">
                <a:solidFill>
                  <a:schemeClr val="tx1"/>
                </a:solidFill>
              </a:rPr>
              <a:t>SuperCam laser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937157" y="1814029"/>
            <a:ext cx="22372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Goal: record environmental noise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729986" y="2287690"/>
            <a:ext cx="567081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Up to 167s long recordings at 25 kHz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Microphone pointed at a given azimuth-elevation angle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Can be run un parallel with rover’s subsystems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Science rational: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Survey of atmospheric turbulence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Characterize acoustic environment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Engineering diagnosis of the rover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132" y="4000392"/>
            <a:ext cx="5172534" cy="274320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4"/>
          <a:stretch/>
        </p:blipFill>
        <p:spPr>
          <a:xfrm>
            <a:off x="6731132" y="1198179"/>
            <a:ext cx="5053265" cy="2632009"/>
          </a:xfrm>
          <a:prstGeom prst="rect">
            <a:avLst/>
          </a:prstGeom>
        </p:spPr>
      </p:pic>
      <p:cxnSp>
        <p:nvCxnSpPr>
          <p:cNvPr id="16" name="Connecteur droit avec flèche 15"/>
          <p:cNvCxnSpPr/>
          <p:nvPr/>
        </p:nvCxnSpPr>
        <p:spPr>
          <a:xfrm>
            <a:off x="7526934" y="2754407"/>
            <a:ext cx="528145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/>
          <p:nvPr/>
        </p:nvCxnSpPr>
        <p:spPr>
          <a:xfrm>
            <a:off x="7501972" y="1267193"/>
            <a:ext cx="528145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ZoneTexte 16"/>
          <p:cNvSpPr txBox="1"/>
          <p:nvPr/>
        </p:nvSpPr>
        <p:spPr>
          <a:xfrm>
            <a:off x="7228462" y="1247075"/>
            <a:ext cx="93326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>
                <a:latin typeface="Calibri Light" panose="020F0302020204030204" pitchFamily="34" charset="0"/>
                <a:cs typeface="Calibri Light" panose="020F0302020204030204" pitchFamily="34" charset="0"/>
              </a:rPr>
              <a:t>Rover </a:t>
            </a:r>
            <a:r>
              <a:rPr lang="fr-FR" sz="11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pumps</a:t>
            </a:r>
            <a:endParaRPr lang="en-US" sz="11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7253424" y="2458589"/>
            <a:ext cx="93326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>
                <a:latin typeface="Calibri Light" panose="020F0302020204030204" pitchFamily="34" charset="0"/>
                <a:cs typeface="Calibri Light" panose="020F0302020204030204" pitchFamily="34" charset="0"/>
              </a:rPr>
              <a:t>Rover </a:t>
            </a:r>
            <a:r>
              <a:rPr lang="fr-FR" sz="11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pumps</a:t>
            </a:r>
            <a:endParaRPr lang="en-US" sz="11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124913" y="2833235"/>
            <a:ext cx="4059621" cy="308967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ZoneTexte 21"/>
          <p:cNvSpPr txBox="1"/>
          <p:nvPr/>
        </p:nvSpPr>
        <p:spPr>
          <a:xfrm>
            <a:off x="9922980" y="2589394"/>
            <a:ext cx="13372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Wind-</a:t>
            </a:r>
            <a:r>
              <a:rPr lang="fr-FR" sz="1100" b="1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induced</a:t>
            </a:r>
            <a:r>
              <a:rPr lang="fr-FR" sz="11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signal</a:t>
            </a:r>
            <a:endParaRPr lang="en-US" sz="1100" b="1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3" name="Espace réservé du contenu 1"/>
          <p:cNvSpPr txBox="1">
            <a:spLocks/>
          </p:cNvSpPr>
          <p:nvPr/>
        </p:nvSpPr>
        <p:spPr>
          <a:xfrm>
            <a:off x="8806497" y="952762"/>
            <a:ext cx="1865835" cy="29944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742950" indent="-285750" algn="l" defTabSz="457200" rtl="0" eaLnBrk="1" latinLnBrk="0" hangingPunct="1">
              <a:spcBef>
                <a:spcPts val="2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457200" rtl="0" eaLnBrk="1" latinLnBrk="0" hangingPunct="1">
              <a:spcBef>
                <a:spcPts val="2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457200" rtl="0" eaLnBrk="1" latinLnBrk="0" hangingPunct="1">
              <a:spcBef>
                <a:spcPts val="2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457200" rtl="0" eaLnBrk="1" latinLnBrk="0" hangingPunct="1">
              <a:spcBef>
                <a:spcPts val="2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fr-FR" sz="1400" dirty="0" err="1"/>
              <a:t>Atmospheric</a:t>
            </a:r>
            <a:r>
              <a:rPr lang="fr-FR" sz="1400" dirty="0"/>
              <a:t> </a:t>
            </a:r>
            <a:r>
              <a:rPr lang="fr-FR" sz="1400" dirty="0" err="1"/>
              <a:t>recording</a:t>
            </a:r>
            <a:endParaRPr lang="en-US" sz="1400" dirty="0"/>
          </a:p>
        </p:txBody>
      </p:sp>
      <p:sp>
        <p:nvSpPr>
          <p:cNvPr id="24" name="Espace réservé du contenu 1"/>
          <p:cNvSpPr txBox="1">
            <a:spLocks/>
          </p:cNvSpPr>
          <p:nvPr/>
        </p:nvSpPr>
        <p:spPr>
          <a:xfrm>
            <a:off x="7800752" y="3828127"/>
            <a:ext cx="3654804" cy="29944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742950" indent="-285750" algn="l" defTabSz="457200" rtl="0" eaLnBrk="1" latinLnBrk="0" hangingPunct="1">
              <a:spcBef>
                <a:spcPts val="2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457200" rtl="0" eaLnBrk="1" latinLnBrk="0" hangingPunct="1">
              <a:spcBef>
                <a:spcPts val="2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457200" rtl="0" eaLnBrk="1" latinLnBrk="0" hangingPunct="1">
              <a:spcBef>
                <a:spcPts val="2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457200" rtl="0" eaLnBrk="1" latinLnBrk="0" hangingPunct="1">
              <a:spcBef>
                <a:spcPts val="2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fr-FR" sz="1400" dirty="0" err="1"/>
              <a:t>Remote</a:t>
            </a:r>
            <a:r>
              <a:rPr lang="fr-FR" sz="1400" dirty="0"/>
              <a:t> </a:t>
            </a:r>
            <a:r>
              <a:rPr lang="fr-FR" sz="1400" dirty="0" err="1"/>
              <a:t>sensing</a:t>
            </a:r>
            <a:r>
              <a:rPr lang="fr-FR" sz="1400" dirty="0"/>
              <a:t> </a:t>
            </a:r>
            <a:r>
              <a:rPr lang="fr-FR" sz="1400" dirty="0" err="1"/>
              <a:t>mast</a:t>
            </a:r>
            <a:r>
              <a:rPr lang="fr-FR" sz="1400" dirty="0"/>
              <a:t> motion </a:t>
            </a:r>
            <a:r>
              <a:rPr lang="fr-FR" sz="1400" dirty="0" err="1"/>
              <a:t>recording</a:t>
            </a:r>
            <a:endParaRPr lang="en-US" sz="1400" dirty="0"/>
          </a:p>
        </p:txBody>
      </p:sp>
      <p:cxnSp>
        <p:nvCxnSpPr>
          <p:cNvPr id="28" name="Connecteur droit avec flèche 27"/>
          <p:cNvCxnSpPr/>
          <p:nvPr/>
        </p:nvCxnSpPr>
        <p:spPr>
          <a:xfrm>
            <a:off x="8628133" y="5326335"/>
            <a:ext cx="1127573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Connecteur droit avec flèche 30"/>
          <p:cNvCxnSpPr/>
          <p:nvPr/>
        </p:nvCxnSpPr>
        <p:spPr>
          <a:xfrm>
            <a:off x="10839954" y="5326335"/>
            <a:ext cx="530239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ZoneTexte 32"/>
          <p:cNvSpPr txBox="1"/>
          <p:nvPr/>
        </p:nvSpPr>
        <p:spPr>
          <a:xfrm>
            <a:off x="6886939" y="5298483"/>
            <a:ext cx="18455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Electromagnetic</a:t>
            </a:r>
            <a:r>
              <a:rPr lang="fr-FR" sz="11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sz="11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Interferences</a:t>
            </a:r>
            <a:endParaRPr lang="en-US" sz="11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4" name="ZoneTexte 33"/>
          <p:cNvSpPr txBox="1"/>
          <p:nvPr/>
        </p:nvSpPr>
        <p:spPr>
          <a:xfrm>
            <a:off x="10733866" y="5064725"/>
            <a:ext cx="91884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Mast</a:t>
            </a:r>
            <a:r>
              <a:rPr lang="fr-FR" sz="1100" dirty="0">
                <a:latin typeface="Calibri Light" panose="020F0302020204030204" pitchFamily="34" charset="0"/>
                <a:cs typeface="Calibri Light" panose="020F0302020204030204" pitchFamily="34" charset="0"/>
              </a:rPr>
              <a:t> Motion</a:t>
            </a:r>
            <a:endParaRPr lang="en-US" sz="11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35" name="Connecteur droit avec flèche 34"/>
          <p:cNvCxnSpPr/>
          <p:nvPr/>
        </p:nvCxnSpPr>
        <p:spPr>
          <a:xfrm flipV="1">
            <a:off x="7488805" y="4383739"/>
            <a:ext cx="663378" cy="2627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Connecteur droit avec flèche 36"/>
          <p:cNvCxnSpPr/>
          <p:nvPr/>
        </p:nvCxnSpPr>
        <p:spPr>
          <a:xfrm flipV="1">
            <a:off x="7488805" y="4715069"/>
            <a:ext cx="663378" cy="2627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Connecteur droit avec flèche 37"/>
          <p:cNvCxnSpPr/>
          <p:nvPr/>
        </p:nvCxnSpPr>
        <p:spPr>
          <a:xfrm flipV="1">
            <a:off x="7536959" y="5195530"/>
            <a:ext cx="663378" cy="2627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ZoneTexte 38"/>
          <p:cNvSpPr txBox="1"/>
          <p:nvPr/>
        </p:nvSpPr>
        <p:spPr>
          <a:xfrm>
            <a:off x="8784682" y="5055241"/>
            <a:ext cx="91884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Mast</a:t>
            </a:r>
            <a:r>
              <a:rPr lang="fr-FR" sz="1100" dirty="0">
                <a:latin typeface="Calibri Light" panose="020F0302020204030204" pitchFamily="34" charset="0"/>
                <a:cs typeface="Calibri Light" panose="020F0302020204030204" pitchFamily="34" charset="0"/>
              </a:rPr>
              <a:t> Motion</a:t>
            </a:r>
            <a:endParaRPr lang="en-US" sz="11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287588" y="6009948"/>
            <a:ext cx="4059621" cy="104355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ZoneTexte 40"/>
          <p:cNvSpPr txBox="1"/>
          <p:nvPr/>
        </p:nvSpPr>
        <p:spPr>
          <a:xfrm>
            <a:off x="9739415" y="5785069"/>
            <a:ext cx="13372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Wind-</a:t>
            </a:r>
            <a:r>
              <a:rPr lang="fr-FR" sz="1100" b="1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induced</a:t>
            </a:r>
            <a:r>
              <a:rPr lang="fr-FR" sz="11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signal</a:t>
            </a:r>
            <a:endParaRPr lang="en-US" sz="1100" b="1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42" name="Connecteur droit avec flèche 41"/>
          <p:cNvCxnSpPr/>
          <p:nvPr/>
        </p:nvCxnSpPr>
        <p:spPr>
          <a:xfrm flipH="1">
            <a:off x="9496943" y="5983994"/>
            <a:ext cx="1060450" cy="106007"/>
          </a:xfrm>
          <a:prstGeom prst="straightConnector1">
            <a:avLst/>
          </a:prstGeom>
          <a:ln w="12700"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ZoneTexte 42"/>
          <p:cNvSpPr txBox="1"/>
          <p:nvPr/>
        </p:nvSpPr>
        <p:spPr>
          <a:xfrm>
            <a:off x="394172" y="5409783"/>
            <a:ext cx="60462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Things</a:t>
            </a:r>
            <a:r>
              <a:rPr lang="fr-FR" b="1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to </a:t>
            </a:r>
            <a:r>
              <a:rPr lang="fr-FR" b="1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keep</a:t>
            </a:r>
            <a:r>
              <a:rPr lang="fr-FR" b="1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in </a:t>
            </a:r>
            <a:r>
              <a:rPr lang="fr-FR" b="1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mind</a:t>
            </a:r>
            <a:r>
              <a:rPr lang="fr-FR" b="1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in the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Rover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pumps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tones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often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seen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at 780 Hz, 390 Hz, 195 Hz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Wind noise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is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low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frequency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&lt; 500 Hz.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Tones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higher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than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5 kHz,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likely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electromagnetic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interferences</a:t>
            </a:r>
            <a:endParaRPr lang="en-US" i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2" name="Espace réservé du contenu 1"/>
          <p:cNvSpPr txBox="1">
            <a:spLocks/>
          </p:cNvSpPr>
          <p:nvPr/>
        </p:nvSpPr>
        <p:spPr>
          <a:xfrm>
            <a:off x="9907036" y="1271620"/>
            <a:ext cx="1865835" cy="29944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742950" indent="-285750" algn="l" defTabSz="457200" rtl="0" eaLnBrk="1" latinLnBrk="0" hangingPunct="1">
              <a:spcBef>
                <a:spcPts val="2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457200" rtl="0" eaLnBrk="1" latinLnBrk="0" hangingPunct="1">
              <a:spcBef>
                <a:spcPts val="2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457200" rtl="0" eaLnBrk="1" latinLnBrk="0" hangingPunct="1">
              <a:spcBef>
                <a:spcPts val="2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457200" rtl="0" eaLnBrk="1" latinLnBrk="0" hangingPunct="1">
              <a:spcBef>
                <a:spcPts val="2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fr-FR" sz="1200" b="1" dirty="0">
                <a:solidFill>
                  <a:schemeClr val="bg1"/>
                </a:solidFill>
              </a:rPr>
              <a:t>Sol 201 – 16:03 LTST 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36" name="Espace réservé du contenu 1"/>
          <p:cNvSpPr txBox="1">
            <a:spLocks/>
          </p:cNvSpPr>
          <p:nvPr/>
        </p:nvSpPr>
        <p:spPr>
          <a:xfrm>
            <a:off x="9918562" y="4116205"/>
            <a:ext cx="1865835" cy="29944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742950" indent="-285750" algn="l" defTabSz="457200" rtl="0" eaLnBrk="1" latinLnBrk="0" hangingPunct="1">
              <a:spcBef>
                <a:spcPts val="2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457200" rtl="0" eaLnBrk="1" latinLnBrk="0" hangingPunct="1">
              <a:spcBef>
                <a:spcPts val="2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457200" rtl="0" eaLnBrk="1" latinLnBrk="0" hangingPunct="1">
              <a:spcBef>
                <a:spcPts val="2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457200" rtl="0" eaLnBrk="1" latinLnBrk="0" hangingPunct="1">
              <a:spcBef>
                <a:spcPts val="2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fr-FR" sz="1200" b="1" dirty="0"/>
              <a:t>Sol 114 – 11:38 LTST 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3518368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What</a:t>
            </a:r>
            <a:r>
              <a:rPr lang="fr-FR" dirty="0"/>
              <a:t> </a:t>
            </a:r>
            <a:r>
              <a:rPr lang="fr-FR" dirty="0" err="1"/>
              <a:t>kind</a:t>
            </a:r>
            <a:r>
              <a:rPr lang="fr-FR" dirty="0"/>
              <a:t> of data </a:t>
            </a:r>
            <a:r>
              <a:rPr lang="fr-FR" dirty="0" err="1"/>
              <a:t>does</a:t>
            </a:r>
            <a:r>
              <a:rPr lang="fr-FR" dirty="0"/>
              <a:t> the microphone record?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CFC9734-4A78-4621-89E8-64A548024E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Espace réservé du contenu 1"/>
          <p:cNvSpPr txBox="1">
            <a:spLocks/>
          </p:cNvSpPr>
          <p:nvPr/>
        </p:nvSpPr>
        <p:spPr>
          <a:xfrm>
            <a:off x="2448423" y="1337020"/>
            <a:ext cx="4114132" cy="4770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742950" indent="-285750" algn="l" defTabSz="457200" rtl="0" eaLnBrk="1" latinLnBrk="0" hangingPunct="1">
              <a:spcBef>
                <a:spcPts val="2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457200" rtl="0" eaLnBrk="1" latinLnBrk="0" hangingPunct="1">
              <a:spcBef>
                <a:spcPts val="2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457200" rtl="0" eaLnBrk="1" latinLnBrk="0" hangingPunct="1">
              <a:spcBef>
                <a:spcPts val="2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457200" rtl="0" eaLnBrk="1" latinLnBrk="0" hangingPunct="1">
              <a:spcBef>
                <a:spcPts val="2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fr-FR" sz="2400" b="1" dirty="0"/>
              <a:t>Laser-</a:t>
            </a:r>
            <a:r>
              <a:rPr lang="fr-FR" sz="2400" b="1" dirty="0" err="1"/>
              <a:t>synchronized</a:t>
            </a:r>
            <a:r>
              <a:rPr lang="fr-FR" sz="2400" b="1" dirty="0"/>
              <a:t> recordings</a:t>
            </a:r>
            <a:endParaRPr lang="en-US" sz="1600" b="1" dirty="0"/>
          </a:p>
        </p:txBody>
      </p:sp>
      <p:pic>
        <p:nvPicPr>
          <p:cNvPr id="11" name="Picture 2" descr="On Off Button PNG Images | Vecteurs Et Fichiers PSD | Téléchargement  Gratuit Sur Pngt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58" b="12011"/>
          <a:stretch/>
        </p:blipFill>
        <p:spPr bwMode="auto">
          <a:xfrm>
            <a:off x="903281" y="1623279"/>
            <a:ext cx="1371847" cy="520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à coins arrondis 11"/>
          <p:cNvSpPr/>
          <p:nvPr/>
        </p:nvSpPr>
        <p:spPr>
          <a:xfrm>
            <a:off x="729985" y="1284415"/>
            <a:ext cx="1718441" cy="85922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r-FR" sz="1400" dirty="0">
                <a:solidFill>
                  <a:schemeClr val="tx1"/>
                </a:solidFill>
              </a:rPr>
              <a:t>SuperCam laser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2956207" y="1714025"/>
            <a:ext cx="25712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Goal: record laser-induced shock-waves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903281" y="2287690"/>
            <a:ext cx="50937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Microphone </a:t>
            </a:r>
            <a:r>
              <a:rPr lang="fr-FR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pointed</a:t>
            </a: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 at a the </a:t>
            </a:r>
            <a:r>
              <a:rPr lang="fr-FR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target</a:t>
            </a:r>
            <a:endParaRPr lang="fr-FR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Recording</a:t>
            </a: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synchronized</a:t>
            </a: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with</a:t>
            </a: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 the laser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60 ms long </a:t>
            </a:r>
            <a:r>
              <a:rPr lang="fr-FR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window</a:t>
            </a: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around</a:t>
            </a: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each</a:t>
            </a: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 laser shot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Start of the </a:t>
            </a:r>
            <a:r>
              <a:rPr lang="fr-FR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recording</a:t>
            </a: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triggered</a:t>
            </a: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 on laser ignition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Science rational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Supports LIBS investigation (</a:t>
            </a:r>
            <a:r>
              <a:rPr lang="fr-FR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Rock </a:t>
            </a:r>
            <a:r>
              <a:rPr lang="fr-FR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hardness</a:t>
            </a: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Atmospheric</a:t>
            </a: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 science </a:t>
            </a:r>
            <a:r>
              <a:rPr lang="fr-FR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from</a:t>
            </a: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sound</a:t>
            </a: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 speed</a:t>
            </a:r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8" name="Picture 2" descr="On Off Button PNG Images | Vecteurs Et Fichiers PSD | Téléchargement  Gratuit Sur Pngt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63" b="49476"/>
          <a:stretch/>
        </p:blipFill>
        <p:spPr bwMode="auto">
          <a:xfrm>
            <a:off x="879413" y="1612594"/>
            <a:ext cx="1419582" cy="541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ZoneTexte 14"/>
          <p:cNvSpPr txBox="1"/>
          <p:nvPr/>
        </p:nvSpPr>
        <p:spPr>
          <a:xfrm>
            <a:off x="455584" y="4894097"/>
            <a:ext cx="752077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Things</a:t>
            </a:r>
            <a:r>
              <a:rPr lang="fr-FR" b="1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to </a:t>
            </a:r>
            <a:r>
              <a:rPr lang="fr-FR" b="1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keep</a:t>
            </a:r>
            <a:r>
              <a:rPr lang="fr-FR" b="1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in </a:t>
            </a:r>
            <a:r>
              <a:rPr lang="fr-FR" b="1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mind</a:t>
            </a:r>
            <a:r>
              <a:rPr lang="fr-FR" b="1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in the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Laser-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induced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acoustic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signal lies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between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2 kHz and 20 kHz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SNR &lt; 2 for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target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distance &gt; 9m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Electromagnetic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interferences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with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laser warm-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ups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at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low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frequency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(&lt;2kHz)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For a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burst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of n laser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shots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only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the first n-1 laser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shots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are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recorded</a:t>
            </a:r>
            <a:endParaRPr lang="fr-FR" i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Titanium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calibration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target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is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also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recorded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when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analyzed</a:t>
            </a:r>
            <a:endParaRPr lang="en-US" i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9295" y="2087906"/>
            <a:ext cx="4114132" cy="2430892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039" y="1991024"/>
            <a:ext cx="2355961" cy="253329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0422467" y="4250267"/>
            <a:ext cx="806450" cy="9948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4499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304800" y="1074615"/>
            <a:ext cx="11575497" cy="4707119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fr-FR" sz="2600" dirty="0"/>
              <a:t>Up to Sol 1420 (i.e. ~2 full </a:t>
            </a:r>
            <a:r>
              <a:rPr lang="fr-FR" sz="2600" dirty="0" err="1"/>
              <a:t>Martian</a:t>
            </a:r>
            <a:r>
              <a:rPr lang="fr-FR" sz="2600" dirty="0"/>
              <a:t> </a:t>
            </a:r>
            <a:r>
              <a:rPr lang="fr-FR" sz="2600" dirty="0" err="1"/>
              <a:t>Years</a:t>
            </a:r>
            <a:r>
              <a:rPr lang="fr-FR" sz="2600" dirty="0"/>
              <a:t>)</a:t>
            </a:r>
          </a:p>
          <a:p>
            <a:pPr>
              <a:lnSpc>
                <a:spcPct val="170000"/>
              </a:lnSpc>
            </a:pPr>
            <a:r>
              <a:rPr lang="fr-FR" b="1" dirty="0"/>
              <a:t>29 </a:t>
            </a:r>
            <a:r>
              <a:rPr lang="fr-FR" b="1" dirty="0" err="1"/>
              <a:t>hours</a:t>
            </a:r>
            <a:r>
              <a:rPr lang="fr-FR" b="1" dirty="0"/>
              <a:t> and 30 min </a:t>
            </a:r>
            <a:r>
              <a:rPr lang="fr-FR" dirty="0"/>
              <a:t>of passive </a:t>
            </a:r>
            <a:r>
              <a:rPr lang="fr-FR" dirty="0" err="1"/>
              <a:t>recording</a:t>
            </a:r>
            <a:endParaRPr lang="fr-FR" dirty="0"/>
          </a:p>
          <a:p>
            <a:pPr lvl="1">
              <a:lnSpc>
                <a:spcPct val="170000"/>
              </a:lnSpc>
            </a:pPr>
            <a:r>
              <a:rPr lang="fr-FR" dirty="0"/>
              <a:t>7 </a:t>
            </a:r>
            <a:r>
              <a:rPr lang="fr-FR" dirty="0" err="1"/>
              <a:t>Ingenuity</a:t>
            </a:r>
            <a:r>
              <a:rPr lang="fr-FR" dirty="0"/>
              <a:t> </a:t>
            </a:r>
            <a:r>
              <a:rPr lang="fr-FR" dirty="0" err="1"/>
              <a:t>flights</a:t>
            </a:r>
            <a:r>
              <a:rPr lang="fr-FR" dirty="0"/>
              <a:t> </a:t>
            </a:r>
            <a:r>
              <a:rPr lang="fr-FR" dirty="0" err="1"/>
              <a:t>recorded</a:t>
            </a:r>
            <a:endParaRPr lang="fr-FR" dirty="0"/>
          </a:p>
          <a:p>
            <a:pPr lvl="1">
              <a:lnSpc>
                <a:spcPct val="170000"/>
              </a:lnSpc>
            </a:pPr>
            <a:r>
              <a:rPr lang="fr-FR" dirty="0"/>
              <a:t>17 MOXIE </a:t>
            </a:r>
            <a:r>
              <a:rPr lang="fr-FR" dirty="0" err="1"/>
              <a:t>runs</a:t>
            </a:r>
            <a:endParaRPr lang="fr-FR" dirty="0"/>
          </a:p>
          <a:p>
            <a:pPr lvl="1">
              <a:lnSpc>
                <a:spcPct val="170000"/>
              </a:lnSpc>
            </a:pPr>
            <a:r>
              <a:rPr lang="fr-FR" dirty="0"/>
              <a:t>1h and 30 min of rover </a:t>
            </a:r>
            <a:r>
              <a:rPr lang="fr-FR" dirty="0" err="1"/>
              <a:t>operations</a:t>
            </a:r>
            <a:endParaRPr lang="fr-FR" dirty="0"/>
          </a:p>
          <a:p>
            <a:pPr>
              <a:lnSpc>
                <a:spcPct val="170000"/>
              </a:lnSpc>
            </a:pPr>
            <a:r>
              <a:rPr lang="fr-FR" b="1" dirty="0"/>
              <a:t>1021 rock and </a:t>
            </a:r>
            <a:r>
              <a:rPr lang="fr-FR" b="1" dirty="0" err="1"/>
              <a:t>soil</a:t>
            </a:r>
            <a:r>
              <a:rPr lang="fr-FR" b="1" dirty="0"/>
              <a:t> </a:t>
            </a:r>
            <a:r>
              <a:rPr lang="fr-FR" b="1" dirty="0" err="1"/>
              <a:t>targets</a:t>
            </a:r>
            <a:r>
              <a:rPr lang="fr-FR" b="1" dirty="0"/>
              <a:t> </a:t>
            </a:r>
            <a:r>
              <a:rPr lang="fr-FR" b="1" dirty="0" err="1"/>
              <a:t>recorded</a:t>
            </a:r>
            <a:endParaRPr lang="fr-FR" b="1" dirty="0"/>
          </a:p>
          <a:p>
            <a:pPr lvl="1">
              <a:lnSpc>
                <a:spcPct val="170000"/>
              </a:lnSpc>
            </a:pPr>
            <a:r>
              <a:rPr lang="fr-FR" dirty="0" err="1"/>
              <a:t>From</a:t>
            </a:r>
            <a:r>
              <a:rPr lang="fr-FR" dirty="0"/>
              <a:t> 1.56m (SCCT </a:t>
            </a:r>
            <a:r>
              <a:rPr lang="fr-FR" dirty="0" err="1"/>
              <a:t>Titanium</a:t>
            </a:r>
            <a:r>
              <a:rPr lang="fr-FR" dirty="0"/>
              <a:t>)</a:t>
            </a:r>
          </a:p>
          <a:p>
            <a:pPr lvl="1">
              <a:lnSpc>
                <a:spcPct val="170000"/>
              </a:lnSpc>
            </a:pPr>
            <a:r>
              <a:rPr lang="fr-FR" dirty="0"/>
              <a:t>To 12 m (</a:t>
            </a:r>
            <a:r>
              <a:rPr lang="fr-FR" dirty="0" err="1"/>
              <a:t>with</a:t>
            </a:r>
            <a:r>
              <a:rPr lang="fr-FR" dirty="0"/>
              <a:t> </a:t>
            </a:r>
            <a:r>
              <a:rPr lang="fr-FR" dirty="0" err="1"/>
              <a:t>detectable</a:t>
            </a:r>
            <a:r>
              <a:rPr lang="fr-FR" dirty="0"/>
              <a:t> </a:t>
            </a:r>
            <a:r>
              <a:rPr lang="fr-FR" dirty="0" err="1"/>
              <a:t>acoustic</a:t>
            </a:r>
            <a:r>
              <a:rPr lang="fr-FR" dirty="0"/>
              <a:t> signal)</a:t>
            </a:r>
          </a:p>
          <a:p>
            <a:pPr lvl="1">
              <a:lnSpc>
                <a:spcPct val="170000"/>
              </a:lnSpc>
            </a:pPr>
            <a:r>
              <a:rPr lang="fr-FR" dirty="0"/>
              <a:t>Equivalent to 5h of data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Mars’s</a:t>
            </a:r>
            <a:r>
              <a:rPr lang="fr-FR" dirty="0"/>
              <a:t> playlist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CFC9734-4A78-4621-89E8-64A548024E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8263" y="2265240"/>
            <a:ext cx="4783298" cy="2869980"/>
          </a:xfrm>
          <a:prstGeom prst="rect">
            <a:avLst/>
          </a:prstGeom>
        </p:spPr>
      </p:pic>
      <p:grpSp>
        <p:nvGrpSpPr>
          <p:cNvPr id="17" name="Groupe 16"/>
          <p:cNvGrpSpPr/>
          <p:nvPr/>
        </p:nvGrpSpPr>
        <p:grpSpPr>
          <a:xfrm>
            <a:off x="10121888" y="3581800"/>
            <a:ext cx="1749577" cy="1052352"/>
            <a:chOff x="9569450" y="1347235"/>
            <a:chExt cx="1749577" cy="1052352"/>
          </a:xfrm>
        </p:grpSpPr>
        <p:sp>
          <p:nvSpPr>
            <p:cNvPr id="6" name="Rectangle 5"/>
            <p:cNvSpPr/>
            <p:nvPr/>
          </p:nvSpPr>
          <p:spPr>
            <a:xfrm>
              <a:off x="9569450" y="1347235"/>
              <a:ext cx="1749577" cy="105235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riangle isocèle 6"/>
            <p:cNvSpPr/>
            <p:nvPr/>
          </p:nvSpPr>
          <p:spPr>
            <a:xfrm rot="5400000">
              <a:off x="9664700" y="1434601"/>
              <a:ext cx="114300" cy="125566"/>
            </a:xfrm>
            <a:prstGeom prst="triangl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riangle isocèle 8"/>
            <p:cNvSpPr/>
            <p:nvPr/>
          </p:nvSpPr>
          <p:spPr>
            <a:xfrm rot="5400000">
              <a:off x="9660577" y="1660985"/>
              <a:ext cx="114300" cy="125566"/>
            </a:xfrm>
            <a:prstGeom prst="triangle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riangle isocèle 9"/>
            <p:cNvSpPr/>
            <p:nvPr/>
          </p:nvSpPr>
          <p:spPr>
            <a:xfrm rot="5400000">
              <a:off x="9660296" y="2214012"/>
              <a:ext cx="114300" cy="125566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Ellipse 10"/>
            <p:cNvSpPr/>
            <p:nvPr/>
          </p:nvSpPr>
          <p:spPr>
            <a:xfrm>
              <a:off x="9654663" y="1942086"/>
              <a:ext cx="121443" cy="12715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ZoneTexte 11"/>
            <p:cNvSpPr txBox="1"/>
            <p:nvPr/>
          </p:nvSpPr>
          <p:spPr>
            <a:xfrm>
              <a:off x="9784633" y="1366579"/>
              <a:ext cx="15343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100" dirty="0" err="1">
                  <a:latin typeface="Calibri Light" panose="020F0302020204030204" pitchFamily="34" charset="0"/>
                  <a:cs typeface="Calibri Light" panose="020F0302020204030204" pitchFamily="34" charset="0"/>
                </a:rPr>
                <a:t>Atmospheric</a:t>
              </a:r>
              <a:r>
                <a:rPr lang="fr-FR" sz="1100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 recordings</a:t>
              </a:r>
              <a:endParaRPr lang="en-US" sz="1100" dirty="0"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13" name="ZoneTexte 12"/>
            <p:cNvSpPr txBox="1"/>
            <p:nvPr/>
          </p:nvSpPr>
          <p:spPr>
            <a:xfrm>
              <a:off x="9780510" y="1587225"/>
              <a:ext cx="115448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100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Rover </a:t>
              </a:r>
              <a:r>
                <a:rPr lang="fr-FR" sz="1100" dirty="0" err="1">
                  <a:latin typeface="Calibri Light" panose="020F0302020204030204" pitchFamily="34" charset="0"/>
                  <a:cs typeface="Calibri Light" panose="020F0302020204030204" pitchFamily="34" charset="0"/>
                </a:rPr>
                <a:t>operations</a:t>
              </a:r>
              <a:endParaRPr lang="en-US" sz="1100" dirty="0"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14" name="ZoneTexte 13"/>
            <p:cNvSpPr txBox="1"/>
            <p:nvPr/>
          </p:nvSpPr>
          <p:spPr>
            <a:xfrm>
              <a:off x="9780229" y="1868431"/>
              <a:ext cx="54694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100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Gain 2</a:t>
              </a:r>
              <a:endParaRPr lang="en-US" sz="1100" dirty="0"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15" name="ZoneTexte 14"/>
            <p:cNvSpPr txBox="1"/>
            <p:nvPr/>
          </p:nvSpPr>
          <p:spPr>
            <a:xfrm>
              <a:off x="9780510" y="2137977"/>
              <a:ext cx="54694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100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Gain 3</a:t>
              </a:r>
              <a:endParaRPr lang="en-US" sz="1100" dirty="0"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</p:grpSp>
      <p:sp>
        <p:nvSpPr>
          <p:cNvPr id="18" name="Rectangle 17"/>
          <p:cNvSpPr/>
          <p:nvPr/>
        </p:nvSpPr>
        <p:spPr>
          <a:xfrm>
            <a:off x="5530276" y="5016064"/>
            <a:ext cx="634118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100" b="1" i="1" dirty="0">
                <a:latin typeface="Calibri Light" panose="020F0302020204030204" pitchFamily="34" charset="0"/>
                <a:ea typeface="Calibri" panose="020F0502020204030204" pitchFamily="34" charset="0"/>
              </a:rPr>
              <a:t>Distribution of the microphone recordings during the first two Martian Years of the Perseverance mission.</a:t>
            </a:r>
            <a:endParaRPr lang="en-US" sz="1100" i="1" dirty="0"/>
          </a:p>
        </p:txBody>
      </p:sp>
    </p:spTree>
    <p:extLst>
      <p:ext uri="{BB962C8B-B14F-4D97-AF65-F5344CB8AC3E}">
        <p14:creationId xmlns:p14="http://schemas.microsoft.com/office/powerpoint/2010/main" val="7208585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Using</a:t>
            </a:r>
            <a:r>
              <a:rPr lang="fr-FR" dirty="0"/>
              <a:t> and </a:t>
            </a:r>
            <a:r>
              <a:rPr lang="fr-FR" dirty="0" err="1"/>
              <a:t>accessing</a:t>
            </a:r>
            <a:r>
              <a:rPr lang="fr-FR" dirty="0"/>
              <a:t> the SuperCam microphone data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CFC9734-4A78-4621-89E8-64A548024E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581024" y="1333500"/>
            <a:ext cx="2855067" cy="400110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fr-FR" sz="20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Uncalibrated</a:t>
            </a:r>
            <a:r>
              <a:rPr 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time </a:t>
            </a:r>
            <a:r>
              <a:rPr lang="fr-FR" sz="20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series</a:t>
            </a:r>
            <a:endParaRPr lang="en-US" sz="20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8" name="Connecteur droit avec flèche 7"/>
          <p:cNvCxnSpPr>
            <a:cxnSpLocks/>
          </p:cNvCxnSpPr>
          <p:nvPr/>
        </p:nvCxnSpPr>
        <p:spPr>
          <a:xfrm>
            <a:off x="3492894" y="1524001"/>
            <a:ext cx="555488" cy="0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>
          <a:xfrm>
            <a:off x="4129550" y="1333500"/>
            <a:ext cx="6252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EDR (</a:t>
            </a:r>
            <a:r>
              <a:rPr lang="fr-FR" dirty="0" err="1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raw</a:t>
            </a:r>
            <a:r>
              <a:rPr lang="fr-FR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data). Accessible on the </a:t>
            </a:r>
            <a:r>
              <a:rPr lang="fr-FR" dirty="0" err="1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  <a:hlinkClick r:id="rId2"/>
              </a:rPr>
              <a:t>Raw</a:t>
            </a:r>
            <a:r>
              <a:rPr lang="fr-FR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  <a:hlinkClick r:id="rId2"/>
              </a:rPr>
              <a:t> Audio collection</a:t>
            </a:r>
            <a:endParaRPr lang="en-US" dirty="0">
              <a:solidFill>
                <a:srgbClr val="0070C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1041245" y="1993703"/>
            <a:ext cx="1725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Saturation check</a:t>
            </a:r>
            <a:endParaRPr lang="en-US" i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14" name="Connecteur droit avec flèche 13"/>
          <p:cNvCxnSpPr/>
          <p:nvPr/>
        </p:nvCxnSpPr>
        <p:spPr>
          <a:xfrm flipH="1">
            <a:off x="1903820" y="2357201"/>
            <a:ext cx="1" cy="24026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ZoneTexte 14"/>
          <p:cNvSpPr txBox="1"/>
          <p:nvPr/>
        </p:nvSpPr>
        <p:spPr>
          <a:xfrm>
            <a:off x="1291986" y="2565114"/>
            <a:ext cx="1223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Detrending</a:t>
            </a:r>
            <a:endParaRPr lang="en-US" i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958946" y="3186769"/>
            <a:ext cx="18897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Calibration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into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Pa</a:t>
            </a:r>
            <a:endParaRPr lang="en-US" i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703136" y="3748777"/>
            <a:ext cx="2523479" cy="400110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fr-FR" sz="20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Calibrated</a:t>
            </a:r>
            <a:r>
              <a:rPr 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sz="20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sound</a:t>
            </a:r>
            <a:r>
              <a:rPr 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data</a:t>
            </a:r>
            <a:endParaRPr lang="en-US" sz="20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21" name="Connecteur droit avec flèche 20"/>
          <p:cNvCxnSpPr/>
          <p:nvPr/>
        </p:nvCxnSpPr>
        <p:spPr>
          <a:xfrm flipV="1">
            <a:off x="3226621" y="4000659"/>
            <a:ext cx="740593" cy="0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ZoneTexte 21"/>
          <p:cNvSpPr txBox="1"/>
          <p:nvPr/>
        </p:nvSpPr>
        <p:spPr>
          <a:xfrm>
            <a:off x="3967214" y="3559262"/>
            <a:ext cx="35266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CDRs</a:t>
            </a:r>
            <a:r>
              <a:rPr lang="fr-FR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(</a:t>
            </a:r>
            <a:r>
              <a:rPr lang="fr-FR" dirty="0" err="1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calibrated</a:t>
            </a:r>
            <a:r>
              <a:rPr lang="fr-FR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data)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r>
              <a:rPr lang="fr-FR" dirty="0" err="1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fits</a:t>
            </a:r>
            <a:r>
              <a:rPr lang="fr-FR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files -&gt; Pascal VS 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r>
              <a:rPr lang="fr-FR" dirty="0" err="1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wav</a:t>
            </a:r>
            <a:r>
              <a:rPr lang="fr-FR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file** -&gt; </a:t>
            </a:r>
            <a:r>
              <a:rPr lang="fr-FR" dirty="0" err="1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unitless</a:t>
            </a:r>
            <a:r>
              <a:rPr lang="fr-FR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time </a:t>
            </a:r>
            <a:r>
              <a:rPr lang="fr-FR" dirty="0" err="1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series</a:t>
            </a:r>
            <a:endParaRPr lang="fr-FR" dirty="0">
              <a:solidFill>
                <a:srgbClr val="0070C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255900" y="3836261"/>
            <a:ext cx="47988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Accessible on the </a:t>
            </a:r>
            <a:r>
              <a:rPr lang="fr-FR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  <a:hlinkClick r:id="rId3"/>
              </a:rPr>
              <a:t>Calibrated Audio data collection</a:t>
            </a:r>
            <a:endParaRPr lang="en-US" dirty="0">
              <a:solidFill>
                <a:srgbClr val="0070C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385022" y="4836652"/>
            <a:ext cx="10524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More to come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soon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: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Derived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data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products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for LIBS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synchronous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recordings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(extraction of amplitude and propagation time for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each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shot),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stay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tuned</a:t>
            </a:r>
            <a:r>
              <a:rPr lang="fr-F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!</a:t>
            </a:r>
            <a:endParaRPr lang="en-US" i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0" y="6272137"/>
            <a:ext cx="9610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** </a:t>
            </a:r>
            <a:r>
              <a:rPr lang="fr-FR" sz="1400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wave</a:t>
            </a:r>
            <a:r>
              <a:rPr lang="fr-FR" sz="1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files are not </a:t>
            </a:r>
            <a:r>
              <a:rPr lang="fr-FR" sz="1400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filtered</a:t>
            </a:r>
            <a:r>
              <a:rPr lang="fr-FR" sz="1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sz="1400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from</a:t>
            </a:r>
            <a:r>
              <a:rPr lang="fr-FR" sz="1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instrument noise and rover </a:t>
            </a:r>
            <a:r>
              <a:rPr lang="fr-FR" sz="1400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pump</a:t>
            </a:r>
            <a:r>
              <a:rPr lang="fr-FR" sz="1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noise. LIBS </a:t>
            </a:r>
            <a:r>
              <a:rPr lang="fr-FR" sz="1400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synchronous</a:t>
            </a:r>
            <a:r>
              <a:rPr lang="fr-FR" sz="1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60ms long </a:t>
            </a:r>
            <a:r>
              <a:rPr lang="fr-FR" sz="1400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window</a:t>
            </a:r>
            <a:r>
              <a:rPr lang="fr-FR" sz="1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are </a:t>
            </a:r>
            <a:r>
              <a:rPr lang="fr-FR" sz="1400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concatenated</a:t>
            </a:r>
            <a:r>
              <a:rPr lang="fr-FR" sz="1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back-to-back in a single file. EMI noise at </a:t>
            </a:r>
            <a:r>
              <a:rPr lang="fr-FR" sz="1400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low</a:t>
            </a:r>
            <a:r>
              <a:rPr lang="fr-FR" sz="1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sz="1400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frequency</a:t>
            </a:r>
            <a:r>
              <a:rPr lang="fr-FR" sz="1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not </a:t>
            </a:r>
            <a:r>
              <a:rPr lang="fr-FR" sz="1400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removed</a:t>
            </a:r>
            <a:endParaRPr lang="en-US" sz="1400" i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29" name="Connecteur droit avec flèche 28"/>
          <p:cNvCxnSpPr/>
          <p:nvPr/>
        </p:nvCxnSpPr>
        <p:spPr>
          <a:xfrm flipH="1">
            <a:off x="1903821" y="1779956"/>
            <a:ext cx="1" cy="24026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avec flèche 29"/>
          <p:cNvCxnSpPr/>
          <p:nvPr/>
        </p:nvCxnSpPr>
        <p:spPr>
          <a:xfrm flipH="1">
            <a:off x="1903820" y="2930321"/>
            <a:ext cx="1" cy="24026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avec flèche 30"/>
          <p:cNvCxnSpPr/>
          <p:nvPr/>
        </p:nvCxnSpPr>
        <p:spPr>
          <a:xfrm flipH="1">
            <a:off x="1903818" y="3482287"/>
            <a:ext cx="1" cy="24026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91082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304800" y="1074615"/>
            <a:ext cx="11575497" cy="5531137"/>
          </a:xfrm>
        </p:spPr>
        <p:txBody>
          <a:bodyPr>
            <a:normAutofit fontScale="77500" lnSpcReduction="20000"/>
          </a:bodyPr>
          <a:lstStyle/>
          <a:p>
            <a:r>
              <a:rPr lang="fr-FR" dirty="0"/>
              <a:t>Instrument</a:t>
            </a:r>
          </a:p>
          <a:p>
            <a:pPr lvl="1"/>
            <a:r>
              <a:rPr lang="fr-FR" dirty="0"/>
              <a:t>Maurice et al., 2021 (</a:t>
            </a:r>
            <a:r>
              <a:rPr lang="fr-FR" dirty="0" err="1"/>
              <a:t>Mast</a:t>
            </a:r>
            <a:r>
              <a:rPr lang="fr-FR" dirty="0"/>
              <a:t> Unit) </a:t>
            </a:r>
            <a:r>
              <a:rPr lang="fr-FR" dirty="0">
                <a:hlinkClick r:id="rId2"/>
              </a:rPr>
              <a:t>https://doi.org/10.1007/s11214-020-00777-5</a:t>
            </a:r>
            <a:r>
              <a:rPr lang="fr-FR" dirty="0"/>
              <a:t> </a:t>
            </a:r>
          </a:p>
          <a:p>
            <a:pPr lvl="1"/>
            <a:r>
              <a:rPr lang="fr-FR" dirty="0"/>
              <a:t>Wiens et al., 2021 (Body Unit) </a:t>
            </a:r>
            <a:r>
              <a:rPr lang="fr-FR" dirty="0">
                <a:hlinkClick r:id="rId2"/>
              </a:rPr>
              <a:t>https://doi.org/10.1007/s11214-020-00777-5</a:t>
            </a:r>
            <a:r>
              <a:rPr lang="fr-FR" dirty="0"/>
              <a:t> </a:t>
            </a:r>
          </a:p>
          <a:p>
            <a:pPr lvl="1"/>
            <a:r>
              <a:rPr lang="fr-FR" dirty="0"/>
              <a:t>Mimoun et al., 2023 (Microphone) </a:t>
            </a:r>
            <a:r>
              <a:rPr lang="fr-FR" dirty="0">
                <a:hlinkClick r:id="rId3"/>
              </a:rPr>
              <a:t>https://doi.org/10.1007/s11214-022-00945-9</a:t>
            </a:r>
            <a:r>
              <a:rPr lang="fr-FR" dirty="0"/>
              <a:t> </a:t>
            </a:r>
          </a:p>
          <a:p>
            <a:pPr lvl="1"/>
            <a:endParaRPr lang="fr-FR" dirty="0"/>
          </a:p>
          <a:p>
            <a:r>
              <a:rPr lang="fr-FR" dirty="0" err="1"/>
              <a:t>Supporting</a:t>
            </a:r>
            <a:r>
              <a:rPr lang="fr-FR" dirty="0"/>
              <a:t> LIBS investigations</a:t>
            </a:r>
          </a:p>
          <a:p>
            <a:pPr lvl="1"/>
            <a:r>
              <a:rPr lang="fr-FR" dirty="0"/>
              <a:t>Chide et al., 2019 (</a:t>
            </a:r>
            <a:r>
              <a:rPr lang="fr-FR" dirty="0" err="1"/>
              <a:t>Lab</a:t>
            </a:r>
            <a:r>
              <a:rPr lang="fr-FR" dirty="0"/>
              <a:t> </a:t>
            </a:r>
            <a:r>
              <a:rPr lang="fr-FR" dirty="0" err="1"/>
              <a:t>experiments</a:t>
            </a:r>
            <a:r>
              <a:rPr lang="fr-FR" dirty="0"/>
              <a:t>) </a:t>
            </a:r>
            <a:r>
              <a:rPr lang="fr-FR" dirty="0">
                <a:hlinkClick r:id="rId4"/>
              </a:rPr>
              <a:t>https://doi.org/10.1016/j.sab.2019.01.008</a:t>
            </a:r>
            <a:r>
              <a:rPr lang="fr-FR" dirty="0"/>
              <a:t> </a:t>
            </a:r>
          </a:p>
          <a:p>
            <a:pPr lvl="1"/>
            <a:r>
              <a:rPr lang="fr-FR" dirty="0"/>
              <a:t>Chide et al., 2020 (</a:t>
            </a:r>
            <a:r>
              <a:rPr lang="fr-FR" dirty="0" err="1"/>
              <a:t>Lab</a:t>
            </a:r>
            <a:r>
              <a:rPr lang="fr-FR" dirty="0"/>
              <a:t> </a:t>
            </a:r>
            <a:r>
              <a:rPr lang="fr-FR" dirty="0" err="1"/>
              <a:t>experiments</a:t>
            </a:r>
            <a:r>
              <a:rPr lang="fr-FR" dirty="0"/>
              <a:t>) </a:t>
            </a:r>
            <a:r>
              <a:rPr lang="fr-FR" dirty="0">
                <a:hlinkClick r:id="rId5"/>
              </a:rPr>
              <a:t>https://doi.org/10.1016/j.sab.2020.106000</a:t>
            </a:r>
            <a:r>
              <a:rPr lang="fr-FR" dirty="0"/>
              <a:t> </a:t>
            </a:r>
          </a:p>
          <a:p>
            <a:pPr lvl="1"/>
            <a:r>
              <a:rPr lang="fr-FR" dirty="0"/>
              <a:t>Alvarez-</a:t>
            </a:r>
            <a:r>
              <a:rPr lang="fr-FR" dirty="0" err="1"/>
              <a:t>Llamas</a:t>
            </a:r>
            <a:r>
              <a:rPr lang="fr-FR" dirty="0"/>
              <a:t> et al., 2023 (Mars data) </a:t>
            </a:r>
            <a:r>
              <a:rPr lang="en-US" dirty="0">
                <a:hlinkClick r:id="rId6" tooltip="Persistent link using digital object identifier"/>
              </a:rPr>
              <a:t>https://doi.org/10.1016/j.sab.2023.106687</a:t>
            </a:r>
            <a:r>
              <a:rPr lang="en-US" dirty="0"/>
              <a:t> </a:t>
            </a:r>
          </a:p>
          <a:p>
            <a:pPr marL="457200" lvl="1" indent="0">
              <a:buNone/>
            </a:pPr>
            <a:endParaRPr lang="fr-FR" dirty="0"/>
          </a:p>
          <a:p>
            <a:r>
              <a:rPr lang="fr-FR" dirty="0" err="1"/>
              <a:t>Atmospheric</a:t>
            </a:r>
            <a:r>
              <a:rPr lang="fr-FR" dirty="0"/>
              <a:t> science</a:t>
            </a:r>
          </a:p>
          <a:p>
            <a:pPr lvl="1"/>
            <a:r>
              <a:rPr lang="fr-FR" dirty="0"/>
              <a:t>Maurice et al., 2022 (Mars </a:t>
            </a:r>
            <a:r>
              <a:rPr lang="fr-FR" dirty="0" err="1"/>
              <a:t>soundscape</a:t>
            </a:r>
            <a:r>
              <a:rPr lang="fr-FR" dirty="0"/>
              <a:t>) </a:t>
            </a:r>
            <a:r>
              <a:rPr lang="fr-FR" dirty="0">
                <a:hlinkClick r:id="rId7"/>
              </a:rPr>
              <a:t>https://doi.org/10.1038/s41586-022-04679-0</a:t>
            </a:r>
            <a:r>
              <a:rPr lang="fr-FR" dirty="0"/>
              <a:t> </a:t>
            </a:r>
          </a:p>
          <a:p>
            <a:pPr lvl="1"/>
            <a:r>
              <a:rPr lang="fr-FR" dirty="0"/>
              <a:t>Chide et al., 2022 (Sound speed) </a:t>
            </a:r>
            <a:r>
              <a:rPr lang="fr-FR" dirty="0">
                <a:hlinkClick r:id="rId8"/>
              </a:rPr>
              <a:t>https://doi.org/10.1029/2022GL100333</a:t>
            </a:r>
            <a:r>
              <a:rPr lang="fr-FR" dirty="0"/>
              <a:t> </a:t>
            </a:r>
          </a:p>
          <a:p>
            <a:pPr lvl="1"/>
            <a:r>
              <a:rPr lang="fr-FR" dirty="0"/>
              <a:t>Murdoch et al., 2022 (</a:t>
            </a:r>
            <a:r>
              <a:rPr lang="fr-FR" dirty="0" err="1"/>
              <a:t>Dust</a:t>
            </a:r>
            <a:r>
              <a:rPr lang="fr-FR" dirty="0"/>
              <a:t> </a:t>
            </a:r>
            <a:r>
              <a:rPr lang="fr-FR" dirty="0" err="1"/>
              <a:t>devil</a:t>
            </a:r>
            <a:r>
              <a:rPr lang="fr-FR" dirty="0"/>
              <a:t>) </a:t>
            </a:r>
            <a:r>
              <a:rPr lang="fr-FR" dirty="0">
                <a:hlinkClick r:id="rId9"/>
              </a:rPr>
              <a:t>https://doi.org/10.1038/s41467-022-35100-z</a:t>
            </a:r>
            <a:r>
              <a:rPr lang="fr-FR" dirty="0"/>
              <a:t> </a:t>
            </a:r>
          </a:p>
          <a:p>
            <a:pPr lvl="1"/>
            <a:r>
              <a:rPr lang="fr-FR" dirty="0"/>
              <a:t>Stott et al, 2023 (Wind </a:t>
            </a:r>
            <a:r>
              <a:rPr lang="fr-FR" dirty="0" err="1"/>
              <a:t>measurement</a:t>
            </a:r>
            <a:r>
              <a:rPr lang="fr-FR" dirty="0"/>
              <a:t>) </a:t>
            </a:r>
            <a:r>
              <a:rPr lang="fr-FR" dirty="0">
                <a:hlinkClick r:id="rId10"/>
              </a:rPr>
              <a:t>https://doi.org/10.1029/2022JE007547</a:t>
            </a:r>
            <a:r>
              <a:rPr lang="fr-FR" dirty="0"/>
              <a:t> </a:t>
            </a:r>
          </a:p>
          <a:p>
            <a:pPr lvl="1"/>
            <a:r>
              <a:rPr lang="fr-FR" dirty="0"/>
              <a:t>Chide et al., 2023 (Sound </a:t>
            </a:r>
            <a:r>
              <a:rPr lang="fr-FR" dirty="0" err="1"/>
              <a:t>properties</a:t>
            </a:r>
            <a:r>
              <a:rPr lang="fr-FR" dirty="0"/>
              <a:t>) </a:t>
            </a:r>
            <a:r>
              <a:rPr lang="fr-FR" dirty="0">
                <a:hlinkClick r:id="rId11"/>
              </a:rPr>
              <a:t>https://doi.org/10.1016/j.epsl.2023.118200</a:t>
            </a:r>
            <a:r>
              <a:rPr lang="fr-FR" dirty="0"/>
              <a:t> </a:t>
            </a:r>
          </a:p>
          <a:p>
            <a:pPr lvl="1"/>
            <a:r>
              <a:rPr lang="fr-FR" dirty="0"/>
              <a:t>Chide et al., 2024 (Turbulence) </a:t>
            </a:r>
            <a:r>
              <a:rPr lang="fr-FR" dirty="0">
                <a:hlinkClick r:id="rId12"/>
              </a:rPr>
              <a:t>https://doi.org/10.1121/10.0024347</a:t>
            </a:r>
            <a:r>
              <a:rPr lang="fr-FR" dirty="0"/>
              <a:t> </a:t>
            </a:r>
          </a:p>
          <a:p>
            <a:pPr marL="457200" lvl="1" indent="0">
              <a:buNone/>
            </a:pPr>
            <a:endParaRPr lang="fr-FR" dirty="0"/>
          </a:p>
          <a:p>
            <a:r>
              <a:rPr lang="fr-FR" dirty="0" err="1"/>
              <a:t>Ingenuity</a:t>
            </a:r>
            <a:r>
              <a:rPr lang="fr-FR" dirty="0"/>
              <a:t> </a:t>
            </a:r>
          </a:p>
          <a:p>
            <a:pPr lvl="1"/>
            <a:r>
              <a:rPr lang="fr-FR" dirty="0"/>
              <a:t>Lorenz et al., 2023 </a:t>
            </a:r>
            <a:r>
              <a:rPr lang="fr-FR" dirty="0">
                <a:hlinkClick r:id="rId13"/>
              </a:rPr>
              <a:t>https://doi.org/10.1016/j.pss.2023.105684</a:t>
            </a:r>
            <a:r>
              <a:rPr lang="fr-FR" dirty="0"/>
              <a:t> </a:t>
            </a:r>
          </a:p>
          <a:p>
            <a:pPr marL="457200" lvl="1" indent="0">
              <a:buNone/>
            </a:pPr>
            <a:endParaRPr lang="fr-FR" dirty="0"/>
          </a:p>
          <a:p>
            <a:r>
              <a:rPr lang="fr-FR" dirty="0" err="1"/>
              <a:t>Modelling</a:t>
            </a:r>
            <a:r>
              <a:rPr lang="fr-FR" dirty="0"/>
              <a:t> </a:t>
            </a:r>
          </a:p>
          <a:p>
            <a:pPr lvl="1"/>
            <a:r>
              <a:rPr lang="fr-FR" dirty="0" err="1"/>
              <a:t>Gillier</a:t>
            </a:r>
            <a:r>
              <a:rPr lang="fr-FR" dirty="0"/>
              <a:t> et al., 2024a (Sound </a:t>
            </a:r>
            <a:r>
              <a:rPr lang="fr-FR" dirty="0" err="1"/>
              <a:t>attenuation</a:t>
            </a:r>
            <a:r>
              <a:rPr lang="fr-FR" dirty="0"/>
              <a:t>) </a:t>
            </a:r>
            <a:r>
              <a:rPr lang="fr-FR" dirty="0">
                <a:hlinkClick r:id="rId14"/>
              </a:rPr>
              <a:t>https://doi.org/10.1029/2023JE008257</a:t>
            </a:r>
            <a:r>
              <a:rPr lang="fr-FR" dirty="0"/>
              <a:t> </a:t>
            </a:r>
          </a:p>
          <a:p>
            <a:pPr lvl="1"/>
            <a:r>
              <a:rPr lang="fr-FR" dirty="0" err="1"/>
              <a:t>Gillier</a:t>
            </a:r>
            <a:r>
              <a:rPr lang="fr-FR" dirty="0"/>
              <a:t> et al., 2024b (Sound propagation) </a:t>
            </a:r>
            <a:r>
              <a:rPr lang="fr-FR" dirty="0">
                <a:hlinkClick r:id="rId15"/>
              </a:rPr>
              <a:t>https://doi.org/10.1029/2024JE008469</a:t>
            </a:r>
            <a:r>
              <a:rPr lang="fr-FR" dirty="0"/>
              <a:t> </a:t>
            </a:r>
            <a:endParaRPr lang="en-US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Main publications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CFC9734-4A78-4621-89E8-64A548024E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72660"/>
      </p:ext>
    </p:extLst>
  </p:cSld>
  <p:clrMapOvr>
    <a:masterClrMapping/>
  </p:clrMapOvr>
</p:sld>
</file>

<file path=ppt/theme/theme1.xml><?xml version="1.0" encoding="utf-8"?>
<a:theme xmlns:a="http://schemas.openxmlformats.org/drawingml/2006/main" name="1_Default Theme">
  <a:themeElements>
    <a:clrScheme name="M2020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13408B"/>
      </a:accent1>
      <a:accent2>
        <a:srgbClr val="D22533"/>
      </a:accent2>
      <a:accent3>
        <a:srgbClr val="669900"/>
      </a:accent3>
      <a:accent4>
        <a:srgbClr val="FFFF66"/>
      </a:accent4>
      <a:accent5>
        <a:srgbClr val="CC99CC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65087</TotalTime>
  <Words>958</Words>
  <Application>Microsoft Macintosh PowerPoint</Application>
  <PresentationFormat>Grand écran</PresentationFormat>
  <Paragraphs>150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Arial</vt:lpstr>
      <vt:lpstr>Arial Narrow</vt:lpstr>
      <vt:lpstr>Calibri</vt:lpstr>
      <vt:lpstr>Calibri Light</vt:lpstr>
      <vt:lpstr>1_Default Theme</vt:lpstr>
      <vt:lpstr>Présentation PowerPoint</vt:lpstr>
      <vt:lpstr>OUTLINE</vt:lpstr>
      <vt:lpstr>Mars Acoustics</vt:lpstr>
      <vt:lpstr>Instrument calibration</vt:lpstr>
      <vt:lpstr>What kind of data does the microphone record?</vt:lpstr>
      <vt:lpstr>What kind of data does the microphone record?</vt:lpstr>
      <vt:lpstr>Mars’s playlist</vt:lpstr>
      <vt:lpstr>Using and accessing the SuperCam microphone data</vt:lpstr>
      <vt:lpstr>Main publications</vt:lpstr>
    </vt:vector>
  </TitlesOfParts>
  <Company>CNES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RFA Status</dc:title>
  <dc:creator>deleuzem</dc:creator>
  <cp:lastModifiedBy>Baptiste Chide</cp:lastModifiedBy>
  <cp:revision>1411</cp:revision>
  <cp:lastPrinted>2019-10-03T13:17:44Z</cp:lastPrinted>
  <dcterms:created xsi:type="dcterms:W3CDTF">2017-01-26T09:00:19Z</dcterms:created>
  <dcterms:modified xsi:type="dcterms:W3CDTF">2025-03-04T16:04:27Z</dcterms:modified>
</cp:coreProperties>
</file>